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99" r:id="rId13"/>
    <p:sldId id="295" r:id="rId14"/>
    <p:sldId id="297" r:id="rId15"/>
    <p:sldId id="278" r:id="rId16"/>
    <p:sldId id="301" r:id="rId17"/>
    <p:sldId id="302" r:id="rId18"/>
    <p:sldId id="304" r:id="rId19"/>
    <p:sldId id="305" r:id="rId20"/>
    <p:sldId id="306" r:id="rId21"/>
    <p:sldId id="272" r:id="rId22"/>
    <p:sldId id="273" r:id="rId23"/>
    <p:sldId id="275" r:id="rId24"/>
    <p:sldId id="276" r:id="rId25"/>
    <p:sldId id="277" r:id="rId26"/>
    <p:sldId id="288" r:id="rId27"/>
    <p:sldId id="280" r:id="rId28"/>
    <p:sldId id="281" r:id="rId29"/>
    <p:sldId id="282" r:id="rId30"/>
    <p:sldId id="283" r:id="rId31"/>
    <p:sldId id="286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>
        <p:scale>
          <a:sx n="71" d="100"/>
          <a:sy n="71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33E9449-43E3-47AC-9C2C-8D6EAED3E4E4}" type="datetimeFigureOut">
              <a:rPr lang="fa-IR" smtClean="0"/>
              <a:t>04/28/1445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8CC1871-5218-4948-A408-194988DA070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895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1871-5218-4948-A408-194988DA0702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057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11/11/2023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abakeh-mag.com/application/14585/10-%D8%A7%D9%BE%D9%84%DB%8C%DA%A9%DB%8C%D8%B4%D9%86-%D8%A8%D8%B1%D8%AA%D8%B1-%D8%A8%D8%B1%D8%A7%DB%8C-%D8%AE%D9%88%D8%A7%D9%86%D8%AF%D9%86-%DA%A9%D8%AA%D8%A7%D8%A8%E2%80%8C%D9%87%D8%A7%DB%8C-epub-%D8%AF%D8%B1-%D9%88%DB%8C%D9%86%D8%AF%D9%88%D8%B2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83058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8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493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altLang="en-US" sz="3200" b="1" dirty="0">
                <a:solidFill>
                  <a:schemeClr val="tx1"/>
                </a:solidFill>
                <a:cs typeface="B Nazanin" pitchFamily="2" charset="-78"/>
              </a:rPr>
              <a:t>مهم‌ترین مزایای نشر کتاب در محیط وب از نظر ناشران 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SA" altLang="en-US" sz="2800" dirty="0">
                <a:cs typeface="B Nazanin" pitchFamily="2" charset="-78"/>
              </a:rPr>
              <a:t>کاهش هزینه‌های تولید و چاپ کتاب 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ar-SA" altLang="en-US" sz="2800" dirty="0">
                <a:cs typeface="B Nazanin" pitchFamily="2" charset="-78"/>
              </a:rPr>
              <a:t>عدم نیاز به فضای فیزیکی برای انبار‌کردن کتاب 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ar-SA" altLang="en-US" sz="2800" dirty="0">
                <a:cs typeface="B Nazanin" pitchFamily="2" charset="-78"/>
              </a:rPr>
              <a:t>عدم نیاز به توزیع و ارسال کتاب به نقاط دیگر 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ar-SA" altLang="en-US" sz="2800" dirty="0">
                <a:cs typeface="B Nazanin" pitchFamily="2" charset="-78"/>
              </a:rPr>
              <a:t>عدم‌برگشت کتاب از سوی کتاب‌فروشان به دلایل مختلف 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ar-SA" altLang="en-US" sz="2800" dirty="0">
                <a:cs typeface="B Nazanin" pitchFamily="2" charset="-78"/>
              </a:rPr>
              <a:t>جلوگیری از تمام‌شدن نسخه‌های چاپی </a:t>
            </a:r>
            <a:endParaRPr lang="en-US" altLang="en-US" sz="2800" dirty="0">
              <a:cs typeface="B Nazanin" pitchFamily="2" charset="-78"/>
            </a:endParaRPr>
          </a:p>
          <a:p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1843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3200" b="1" dirty="0">
                <a:cs typeface="B Nazanin" pitchFamily="2" charset="-78"/>
              </a:rPr>
              <a:t>محدودیتهای نشر کتاب در محیط وب </a:t>
            </a:r>
            <a:r>
              <a:rPr lang="en-US" sz="4000" dirty="0">
                <a:cs typeface="B Nazanin" pitchFamily="2" charset="-78"/>
              </a:rPr>
              <a:t/>
            </a:r>
            <a:br>
              <a:rPr lang="en-US" sz="4000" dirty="0">
                <a:cs typeface="B Nazanin" pitchFamily="2" charset="-78"/>
              </a:rPr>
            </a:br>
            <a:endParaRPr lang="fa-IR" sz="4000" dirty="0">
              <a:cs typeface="B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0565" y="1524000"/>
            <a:ext cx="749808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endParaRPr lang="fa-IR" altLang="en-US" sz="3000" dirty="0">
              <a:cs typeface="B Nazanin" pitchFamily="2" charset="-78"/>
            </a:endParaRPr>
          </a:p>
          <a:p>
            <a:r>
              <a:rPr lang="ar-SA" altLang="en-US" sz="2800" dirty="0" smtClean="0">
                <a:cs typeface="B Nazanin" pitchFamily="2" charset="-78"/>
              </a:rPr>
              <a:t>دسترسی </a:t>
            </a:r>
            <a:r>
              <a:rPr lang="ar-SA" altLang="en-US" sz="2800" dirty="0">
                <a:cs typeface="B Nazanin" pitchFamily="2" charset="-78"/>
              </a:rPr>
              <a:t>به خط اینترنت و کامپیوتر 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ar-SA" altLang="en-US" sz="2800" dirty="0">
                <a:cs typeface="B Nazanin" pitchFamily="2" charset="-78"/>
              </a:rPr>
              <a:t>حق‌مؤلف و کتابهای الکترونیکی 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ar-SA" altLang="en-US" sz="2800" dirty="0">
                <a:cs typeface="B Nazanin" pitchFamily="2" charset="-78"/>
              </a:rPr>
              <a:t>چگونگی فروش کتابهای الکترونیکی 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ar-SA" altLang="en-US" sz="2800" dirty="0">
                <a:cs typeface="B Nazanin" pitchFamily="2" charset="-78"/>
              </a:rPr>
              <a:t>مشکلات مربوط به خواندن کتابهای الکترونیکی در محیط وب 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ar-SA" altLang="en-US" sz="2800" dirty="0">
                <a:cs typeface="B Nazanin" pitchFamily="2" charset="-78"/>
              </a:rPr>
              <a:t>مشکلات استناد به کتابهای الکترونیکی </a:t>
            </a:r>
            <a:endParaRPr lang="en-US" altLang="en-US" sz="2800" dirty="0">
              <a:cs typeface="B Nazanin" pitchFamily="2" charset="-78"/>
            </a:endParaRPr>
          </a:p>
          <a:p>
            <a:pPr marL="82296" indent="0">
              <a:buNone/>
            </a:pPr>
            <a:endParaRPr lang="fa-IR" dirty="0"/>
          </a:p>
        </p:txBody>
      </p:sp>
      <p:pic>
        <p:nvPicPr>
          <p:cNvPr id="6" name="Picture 5" descr="E-book-survey-6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57200"/>
            <a:ext cx="7802880" cy="495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a-IR" altLang="en-US" b="1" dirty="0">
                <a:cs typeface="B Nazanin" pitchFamily="2" charset="-78"/>
              </a:rPr>
              <a:t>راههای مختلف گردآوری و تهیه منابع</a:t>
            </a:r>
            <a:endParaRPr lang="en-US" altLang="en-US" b="1" dirty="0">
              <a:cs typeface="B Nazanin" pitchFamily="2" charset="-78"/>
            </a:endParaRPr>
          </a:p>
          <a:p>
            <a:r>
              <a:rPr lang="fa-IR" altLang="en-US" sz="2800" dirty="0">
                <a:cs typeface="B Nazanin" pitchFamily="2" charset="-78"/>
              </a:rPr>
              <a:t>اسکن و دیجیتال کردن منابع انتخاب شده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fa-IR" altLang="en-US" sz="2800" dirty="0">
                <a:cs typeface="B Nazanin" pitchFamily="2" charset="-78"/>
              </a:rPr>
              <a:t>خریداری و یا تهیه منابع موجود به صورت دیجیتال و چندرسانه‌ای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fa-IR" altLang="en-US" sz="2800" dirty="0">
                <a:cs typeface="B Nazanin" pitchFamily="2" charset="-78"/>
              </a:rPr>
              <a:t>گردآوری برخی منابع مرتبط با اهداف سازمان از شبکه جهانی وب با رعایت مسائل مربوط به حق مؤلف</a:t>
            </a:r>
            <a:endParaRPr lang="en-US" altLang="en-US" sz="2800" dirty="0">
              <a:cs typeface="B Nazanin" pitchFamily="2" charset="-78"/>
            </a:endParaRPr>
          </a:p>
          <a:p>
            <a:r>
              <a:rPr lang="fa-IR" altLang="en-US" sz="2800" dirty="0" smtClean="0">
                <a:cs typeface="B Nazanin" pitchFamily="2" charset="-78"/>
              </a:rPr>
              <a:t>تهیه </a:t>
            </a:r>
            <a:r>
              <a:rPr lang="fa-IR" altLang="en-US" sz="2800" dirty="0">
                <a:cs typeface="B Nazanin" pitchFamily="2" charset="-78"/>
              </a:rPr>
              <a:t>برخی منابع مورد نیاز از طریق مبادله با سایر مراکز و کتابخانه‌های داخلی و خارجی</a:t>
            </a:r>
            <a:endParaRPr lang="en-US" altLang="en-US" sz="2800" dirty="0">
              <a:cs typeface="B Nazanin" pitchFamily="2" charset="-78"/>
            </a:endParaRPr>
          </a:p>
          <a:p>
            <a:endParaRPr lang="fa-IR" dirty="0"/>
          </a:p>
        </p:txBody>
      </p:sp>
      <p:pic>
        <p:nvPicPr>
          <p:cNvPr id="4" name="Picture 3" descr="library-fu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29200"/>
            <a:ext cx="2971800" cy="133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3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کتابخانه دیجیتال</a:t>
            </a:r>
            <a:endParaRPr lang="fa-I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eLibrary-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828800"/>
            <a:ext cx="6781800" cy="3505200"/>
          </a:xfr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802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23" y="1676400"/>
            <a:ext cx="749808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fa-IR" sz="2800" dirty="0">
                <a:cs typeface="B Nazanin" pitchFamily="2" charset="-78"/>
              </a:rPr>
              <a:t>کتابخانه </a:t>
            </a:r>
            <a:r>
              <a:rPr lang="fa-IR" sz="2800" dirty="0" smtClean="0">
                <a:cs typeface="B Nazanin" pitchFamily="2" charset="-78"/>
              </a:rPr>
              <a:t>دیجیتال(الکترونیکی</a:t>
            </a:r>
            <a:r>
              <a:rPr lang="fa-IR" sz="2800" dirty="0">
                <a:cs typeface="B Nazanin" pitchFamily="2" charset="-78"/>
              </a:rPr>
              <a:t>) کتابخانه‌ای است که در آن اسناد به جای </a:t>
            </a:r>
            <a:r>
              <a:rPr lang="fa-IR" sz="2800" dirty="0" smtClean="0">
                <a:cs typeface="B Nazanin" pitchFamily="2" charset="-78"/>
              </a:rPr>
              <a:t>کاغذ یا </a:t>
            </a:r>
            <a:r>
              <a:rPr lang="fa-IR" sz="2800" dirty="0">
                <a:cs typeface="B Nazanin" pitchFamily="2" charset="-78"/>
              </a:rPr>
              <a:t>سایر رسانه‌های محلی به شکل </a:t>
            </a:r>
            <a:r>
              <a:rPr lang="fa-IR" sz="2800" dirty="0" smtClean="0">
                <a:cs typeface="B Nazanin" pitchFamily="2" charset="-78"/>
              </a:rPr>
              <a:t>الکترونیکی </a:t>
            </a:r>
            <a:r>
              <a:rPr lang="fa-IR" sz="2800" dirty="0">
                <a:cs typeface="B Nazanin" pitchFamily="2" charset="-78"/>
              </a:rPr>
              <a:t>ذخیره شده‌اند. اساس این کتابخانه‌ها ذخیره مدارک به شکل الکترونیکی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و نیز استفاده الکترونیکی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است</a:t>
            </a:r>
            <a:r>
              <a:rPr lang="fa-IR" sz="2800" dirty="0" smtClean="0">
                <a:cs typeface="B Nazanin" pitchFamily="2" charset="-78"/>
              </a:rPr>
              <a:t>.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2" name="AutoShape 2" descr="ارائه امکانات ویژه کتابخانه‌ها در روزهای کرونایی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7315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پایگاه های کتابخانه دیجیتال</a:t>
            </a:r>
            <a:endParaRPr lang="fa-IR" sz="4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4" descr="2(30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7467599" cy="4495800"/>
          </a:xfrm>
        </p:spPr>
      </p:pic>
    </p:spTree>
    <p:extLst>
      <p:ext uri="{BB962C8B-B14F-4D97-AF65-F5344CB8AC3E}">
        <p14:creationId xmlns:p14="http://schemas.microsoft.com/office/powerpoint/2010/main" val="39744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4000" dirty="0" smtClean="0">
                <a:solidFill>
                  <a:schemeClr val="tx1"/>
                </a:solidFill>
              </a:rPr>
              <a:t>پایگاه اطلاعاتی </a:t>
            </a:r>
            <a:r>
              <a:rPr lang="en-US" sz="4000" dirty="0" smtClean="0">
                <a:solidFill>
                  <a:schemeClr val="tx1"/>
                </a:solidFill>
                <a:effectLst/>
              </a:rPr>
              <a:t>science Direct</a:t>
            </a:r>
            <a:r>
              <a:rPr lang="fa-IR" sz="4000" dirty="0" smtClean="0">
                <a:solidFill>
                  <a:schemeClr val="tx1"/>
                </a:solidFill>
              </a:rPr>
              <a:t/>
            </a:r>
            <a:br>
              <a:rPr lang="fa-IR" sz="4000" dirty="0" smtClean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  <a:effectLst/>
              </a:rPr>
              <a:t>https://</a:t>
            </a:r>
            <a:r>
              <a:rPr lang="en-US" sz="4000" dirty="0" smtClean="0">
                <a:solidFill>
                  <a:schemeClr val="tx1"/>
                </a:solidFill>
                <a:effectLst/>
              </a:rPr>
              <a:t>www.sciencedirect.com</a:t>
            </a:r>
            <a:endParaRPr lang="fa-IR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114" y="1600200"/>
            <a:ext cx="749808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endParaRPr lang="fa-IR" dirty="0"/>
          </a:p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یکی </a:t>
            </a:r>
            <a:r>
              <a:rPr lang="fa-IR" sz="2400" dirty="0">
                <a:cs typeface="B Nazanin" panose="00000400000000000000" pitchFamily="2" charset="-78"/>
              </a:rPr>
              <a:t>از بزرگترین پایگاه های اطلاعاتی الزویر، ساینس دایرکت است که در حال حاضر بیش از 3100 مجله علمی و حدود 11000 کتاب در حوزه های مختلف علوم پزشکی، فیزیک، مهندسی، انسانی و زیست شناسی و ... در آن عرضه می </a:t>
            </a:r>
            <a:r>
              <a:rPr lang="fa-IR" sz="2400" dirty="0" smtClean="0">
                <a:cs typeface="B Nazanin" panose="00000400000000000000" pitchFamily="2" charset="-78"/>
              </a:rPr>
              <a:t>گردد.برای ثبت نام روی گزینه </a:t>
            </a:r>
            <a:r>
              <a:rPr lang="en-US" sz="2400" dirty="0">
                <a:cs typeface="B Nazanin" panose="00000400000000000000" pitchFamily="2" charset="-78"/>
              </a:rPr>
              <a:t>Register </a:t>
            </a:r>
            <a:r>
              <a:rPr lang="fa-IR" sz="2400" dirty="0" smtClean="0">
                <a:cs typeface="B Nazanin" panose="00000400000000000000" pitchFamily="2" charset="-78"/>
              </a:rPr>
              <a:t> کلیک کنید.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 descr="C:\Users\Administrator\Desktop\ت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29" y="3733800"/>
            <a:ext cx="73914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7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fontAlgn="base"/>
            <a:r>
              <a:rPr lang="fa-IR" b="1" dirty="0">
                <a:cs typeface="B Nazanin" panose="00000400000000000000" pitchFamily="2" charset="-78"/>
              </a:rPr>
              <a:t>دسترسی به اطلاعات در این پایگاه از روش های زیر امکان پذیر است </a:t>
            </a:r>
            <a:r>
              <a:rPr lang="fa-IR" b="1" dirty="0" smtClean="0">
                <a:cs typeface="B Nazanin" panose="00000400000000000000" pitchFamily="2" charset="-78"/>
              </a:rPr>
              <a:t>:</a:t>
            </a:r>
          </a:p>
          <a:p>
            <a:pPr fontAlgn="base"/>
            <a:r>
              <a:rPr lang="en-US" dirty="0" smtClean="0">
                <a:cs typeface="B Nazanin" panose="00000400000000000000" pitchFamily="2" charset="-78"/>
              </a:rPr>
              <a:t>Quick search</a:t>
            </a:r>
            <a:endParaRPr lang="fa-IR" dirty="0" smtClean="0">
              <a:cs typeface="B Nazanin" panose="00000400000000000000" pitchFamily="2" charset="-78"/>
            </a:endParaRPr>
          </a:p>
          <a:p>
            <a:pPr fontAlgn="base"/>
            <a:r>
              <a:rPr lang="en-US" dirty="0" smtClean="0">
                <a:cs typeface="B Nazanin" panose="00000400000000000000" pitchFamily="2" charset="-78"/>
              </a:rPr>
              <a:t>Advanced search</a:t>
            </a:r>
            <a:endParaRPr lang="fa-IR" dirty="0" smtClean="0">
              <a:cs typeface="B Nazanin" panose="00000400000000000000" pitchFamily="2" charset="-78"/>
            </a:endParaRPr>
          </a:p>
          <a:p>
            <a:pPr fontAlgn="base"/>
            <a:r>
              <a:rPr lang="en-US" dirty="0" smtClean="0"/>
              <a:t>Journals </a:t>
            </a:r>
            <a:r>
              <a:rPr lang="en-US" dirty="0"/>
              <a:t>&amp; Books </a:t>
            </a:r>
            <a:r>
              <a:rPr lang="en-US" dirty="0" smtClean="0"/>
              <a:t>Browse</a:t>
            </a:r>
          </a:p>
          <a:p>
            <a:pPr marL="82296" indent="0">
              <a:buNone/>
            </a:pPr>
            <a:r>
              <a:rPr lang="en-US" b="1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255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B Nazanin" panose="00000400000000000000" pitchFamily="2" charset="-78"/>
              </a:rPr>
              <a:t>Quick 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search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جستجوی سریع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:\Users\Administrator\Desktop\اا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00200"/>
            <a:ext cx="749935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026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B Nazanin" panose="00000400000000000000" pitchFamily="2" charset="-78"/>
              </a:rPr>
              <a:t>Advanced search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جستجوی پیشرفته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:\Users\Administrator\Desktop\مم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47800"/>
            <a:ext cx="749935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02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838200"/>
            <a:ext cx="7863840" cy="147218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chemeClr val="tx2"/>
                </a:solidFill>
                <a:cs typeface="B Nazanin" panose="00000400000000000000" pitchFamily="2" charset="-78"/>
              </a:rPr>
              <a:t>کارگاه آموزش دسترسی به کتب الکترونیکی در وب</a:t>
            </a:r>
            <a:endParaRPr lang="fa-IR" sz="4000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7406640" cy="1752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زهره شعبانی نژاد</a:t>
            </a:r>
          </a:p>
          <a:p>
            <a:pPr algn="ctr"/>
            <a:r>
              <a:rPr lang="fa-I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کارشناسی علم اطلاعات و دانش شناسی</a:t>
            </a:r>
          </a:p>
          <a:p>
            <a:pPr algn="ctr"/>
            <a:r>
              <a:rPr lang="fa-I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آبان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1402</a:t>
            </a:r>
            <a:endParaRPr lang="fa-IR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52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Journals &amp; Books Browse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fa-IR" dirty="0" smtClean="0">
                <a:solidFill>
                  <a:schemeClr val="tx1"/>
                </a:solidFill>
              </a:rPr>
              <a:t>مرور مجلات و کتاب ها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:\Users\Administrator\Desktop\گک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97" y="1587500"/>
            <a:ext cx="7333503" cy="504190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572000" y="1447800"/>
            <a:ext cx="1990090" cy="279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100" dirty="0">
                <a:effectLst/>
                <a:latin typeface="Calibri"/>
                <a:ea typeface="Calibri"/>
                <a:cs typeface="Arial"/>
              </a:rPr>
              <a:t>جستجو بر اساس عنوان مجله وکتاب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7600" y="3429000"/>
            <a:ext cx="892810" cy="462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100">
                <a:effectLst/>
                <a:ea typeface="Calibri"/>
                <a:cs typeface="Arial"/>
              </a:rPr>
              <a:t>جستجو الفبایی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79190" y="3353752"/>
            <a:ext cx="892810" cy="6127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100">
                <a:effectLst/>
                <a:latin typeface="Calibri"/>
                <a:ea typeface="Calibri"/>
                <a:cs typeface="Arial"/>
              </a:rPr>
              <a:t>جستجو موضوعی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7800" y="3353752"/>
            <a:ext cx="1967865" cy="51625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100">
                <a:effectLst/>
                <a:latin typeface="Calibri"/>
                <a:ea typeface="Calibri"/>
                <a:cs typeface="Arial"/>
              </a:rPr>
              <a:t>با انتخاب یک موضوع می توانید زیر مجموعه آن را نیز انتخاب کنید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1732" y="5219588"/>
            <a:ext cx="1967865" cy="51625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100" dirty="0">
                <a:effectLst/>
                <a:latin typeface="Calibri"/>
                <a:ea typeface="Calibri"/>
                <a:cs typeface="Arial"/>
              </a:rPr>
              <a:t>امکان </a:t>
            </a:r>
            <a:r>
              <a:rPr lang="fa-IR" sz="1100" dirty="0" smtClean="0">
                <a:effectLst/>
                <a:latin typeface="Calibri"/>
                <a:ea typeface="Calibri"/>
                <a:cs typeface="Arial"/>
              </a:rPr>
              <a:t>محدود کردن </a:t>
            </a:r>
            <a:r>
              <a:rPr lang="fa-IR" sz="1100" dirty="0">
                <a:effectLst/>
                <a:latin typeface="Calibri"/>
                <a:ea typeface="Calibri"/>
                <a:cs typeface="Arial"/>
              </a:rPr>
              <a:t>بر اساس نوع محتوا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960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پایگاه اطلاعاتی </a:t>
            </a:r>
            <a:r>
              <a:rPr lang="en-US" sz="4000" dirty="0" err="1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wiley</a:t>
            </a:r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en-US" sz="40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https://</a:t>
            </a:r>
            <a:r>
              <a:rPr lang="en-US" sz="40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onlinelibrary.wiley.com</a:t>
            </a:r>
            <a:endParaRPr lang="fa-IR" sz="4000" dirty="0"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پایگاه </a:t>
            </a:r>
            <a:r>
              <a:rPr lang="en-US" sz="2800" dirty="0" err="1" smtClean="0">
                <a:cs typeface="B Nazanin" panose="00000400000000000000" pitchFamily="2" charset="-78"/>
              </a:rPr>
              <a:t>wiley</a:t>
            </a:r>
            <a:r>
              <a:rPr lang="en-US" sz="2800" dirty="0" smtClean="0">
                <a:cs typeface="B Nazanin" panose="00000400000000000000" pitchFamily="2" charset="-78"/>
              </a:rPr>
              <a:t>، </a:t>
            </a:r>
            <a:r>
              <a:rPr lang="fa-IR" sz="2800" dirty="0">
                <a:cs typeface="B Nazanin" panose="00000400000000000000" pitchFamily="2" charset="-78"/>
              </a:rPr>
              <a:t>مجموعه‌ای از جامع‌ترین و عمیق‌ترین منابع آنلاین چند رشته‌ای و بین‌المللی در موضوعات مختلف از قبیل علوم زیستی، علوم سلامت، علوم فیزیکی، علوم اجتماعی و انسانی را در برمی‌گیرد.</a:t>
            </a:r>
          </a:p>
          <a:p>
            <a:endParaRPr lang="fa-IR" dirty="0"/>
          </a:p>
        </p:txBody>
      </p:sp>
      <p:pic>
        <p:nvPicPr>
          <p:cNvPr id="8" name="Picture 7" descr="C:\Users\Administrator\Desktop\ب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7391400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7543800" y="5257800"/>
            <a:ext cx="1021715" cy="7200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100">
                <a:effectLst/>
                <a:ea typeface="Calibri"/>
                <a:cs typeface="Arial"/>
              </a:rPr>
              <a:t>22 هزار کتاب آنلاین 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67233" y="5284787"/>
            <a:ext cx="881380" cy="66611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100">
                <a:effectLst/>
                <a:latin typeface="Calibri"/>
                <a:ea typeface="Calibri"/>
                <a:cs typeface="Arial"/>
              </a:rPr>
              <a:t>250اثر مرجع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71800" y="5306059"/>
            <a:ext cx="869950" cy="62357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100" dirty="0">
                <a:effectLst/>
                <a:latin typeface="Calibri"/>
                <a:ea typeface="Calibri"/>
                <a:cs typeface="Arial"/>
              </a:rPr>
              <a:t>1600 ژورنال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4000" dirty="0" smtClean="0">
                <a:solidFill>
                  <a:schemeClr val="tx1"/>
                </a:solidFill>
              </a:rPr>
              <a:t>پایگاه اطلاعاتی </a:t>
            </a:r>
            <a:r>
              <a:rPr lang="en-US" sz="4000" dirty="0" smtClean="0">
                <a:solidFill>
                  <a:schemeClr val="tx1"/>
                </a:solidFill>
                <a:effectLst/>
              </a:rPr>
              <a:t>clinical key</a:t>
            </a:r>
            <a:r>
              <a:rPr lang="fa-IR" sz="4000" dirty="0" smtClean="0">
                <a:solidFill>
                  <a:schemeClr val="tx1"/>
                </a:solidFill>
                <a:effectLst/>
              </a:rPr>
              <a:t/>
            </a:r>
            <a:br>
              <a:rPr lang="fa-IR" sz="4000" dirty="0" smtClean="0">
                <a:solidFill>
                  <a:schemeClr val="tx1"/>
                </a:solidFill>
                <a:effectLst/>
              </a:rPr>
            </a:br>
            <a:r>
              <a:rPr lang="en-US" sz="4000" dirty="0">
                <a:solidFill>
                  <a:schemeClr val="tx1"/>
                </a:solidFill>
                <a:effectLst/>
              </a:rPr>
              <a:t>https://</a:t>
            </a:r>
            <a:r>
              <a:rPr lang="en-US" sz="4000" dirty="0" smtClean="0">
                <a:solidFill>
                  <a:schemeClr val="tx1"/>
                </a:solidFill>
                <a:effectLst/>
              </a:rPr>
              <a:t>www.clinicalkey.com</a:t>
            </a:r>
            <a:endParaRPr lang="fa-IR" sz="40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82296" indent="0" algn="just">
              <a:buNone/>
            </a:pPr>
            <a:r>
              <a:rPr lang="en-US" dirty="0" smtClean="0"/>
              <a:t>Clinical key</a:t>
            </a:r>
          </a:p>
          <a:p>
            <a:pPr marL="82296" indent="0" algn="just">
              <a:buNone/>
            </a:pPr>
            <a:r>
              <a:rPr lang="fa-IR" sz="2800" dirty="0" smtClean="0">
                <a:cs typeface="B Nazanin" panose="00000400000000000000" pitchFamily="2" charset="-78"/>
              </a:rPr>
              <a:t>از </a:t>
            </a:r>
            <a:r>
              <a:rPr lang="fa-IR" sz="2800" dirty="0">
                <a:cs typeface="B Nazanin" panose="00000400000000000000" pitchFamily="2" charset="-78"/>
              </a:rPr>
              <a:t>محصولات انتشارات بزرگ </a:t>
            </a:r>
            <a:r>
              <a:rPr lang="en-US" sz="2800" dirty="0" smtClean="0">
                <a:cs typeface="B Nazanin" panose="00000400000000000000" pitchFamily="2" charset="-78"/>
              </a:rPr>
              <a:t>Elsevier</a:t>
            </a:r>
            <a:r>
              <a:rPr lang="en-US" sz="2800" dirty="0">
                <a:cs typeface="B Nazanin" panose="00000400000000000000" pitchFamily="2" charset="-78"/>
              </a:rPr>
              <a:t>  </a:t>
            </a:r>
            <a:r>
              <a:rPr lang="fa-IR" sz="2800" dirty="0">
                <a:cs typeface="B Nazanin" panose="00000400000000000000" pitchFamily="2" charset="-78"/>
              </a:rPr>
              <a:t>است که تنها یک موتور جستجوی بالینی معمولی و متداول نیست بلکه یک موتور جستجوی بالینی هوشمند و یک پایگاه اطلاعاتی شامل کتاب، مجلات، </a:t>
            </a:r>
            <a:r>
              <a:rPr lang="fa-IR" sz="2800" dirty="0" smtClean="0">
                <a:cs typeface="B Nazanin" panose="00000400000000000000" pitchFamily="2" charset="-78"/>
              </a:rPr>
              <a:t>تصویر،مولتی </a:t>
            </a:r>
            <a:r>
              <a:rPr lang="fa-IR" sz="2800" dirty="0">
                <a:cs typeface="B Nazanin" panose="00000400000000000000" pitchFamily="2" charset="-78"/>
              </a:rPr>
              <a:t>مدیا، </a:t>
            </a:r>
            <a:r>
              <a:rPr lang="fa-IR" sz="2800" dirty="0" smtClean="0">
                <a:cs typeface="B Nazanin" panose="00000400000000000000" pitchFamily="2" charset="-78"/>
              </a:rPr>
              <a:t>اطلاع.ات </a:t>
            </a:r>
            <a:r>
              <a:rPr lang="fa-IR" sz="2800" dirty="0">
                <a:cs typeface="B Nazanin" panose="00000400000000000000" pitchFamily="2" charset="-78"/>
              </a:rPr>
              <a:t>دارویی و .. می </a:t>
            </a:r>
            <a:r>
              <a:rPr lang="fa-IR" sz="2800" dirty="0" smtClean="0">
                <a:cs typeface="B Nazanin" panose="00000400000000000000" pitchFamily="2" charset="-78"/>
              </a:rPr>
              <a:t>باشد.</a:t>
            </a:r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5" name="Picture 4" descr="C:\Users\Administrator\Desktop\ر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76200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4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پایگاه اطلاعاتی </a:t>
            </a:r>
            <a:r>
              <a:rPr lang="en-US" sz="3200" b="1" dirty="0" smtClean="0">
                <a:solidFill>
                  <a:schemeClr val="tx1"/>
                </a:solidFill>
                <a:effectLst/>
              </a:rPr>
              <a:t>springer</a:t>
            </a:r>
            <a:r>
              <a:rPr lang="fa-IR" sz="3200" b="1" dirty="0" smtClean="0">
                <a:solidFill>
                  <a:schemeClr val="tx1"/>
                </a:solidFill>
              </a:rPr>
              <a:t/>
            </a:r>
            <a:br>
              <a:rPr lang="fa-IR" sz="3200" b="1" dirty="0" smtClean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  <a:effectLst/>
              </a:rPr>
              <a:t>https://</a:t>
            </a:r>
            <a:r>
              <a:rPr lang="en-US" sz="3200" b="1" dirty="0" smtClean="0">
                <a:solidFill>
                  <a:schemeClr val="tx1"/>
                </a:solidFill>
                <a:effectLst/>
              </a:rPr>
              <a:t>link.springer.com</a:t>
            </a:r>
            <a:endParaRPr lang="fa-IR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sz="2400" dirty="0">
              <a:cs typeface="B Nazanin" panose="00000400000000000000" pitchFamily="2" charset="-78"/>
            </a:endParaRPr>
          </a:p>
          <a:p>
            <a:r>
              <a:rPr lang="en-US" sz="2500" dirty="0" smtClean="0">
                <a:cs typeface="B Nazanin" panose="00000400000000000000" pitchFamily="2" charset="-78"/>
              </a:rPr>
              <a:t>springer</a:t>
            </a:r>
            <a:r>
              <a:rPr lang="fa-IR" sz="2000" dirty="0" smtClean="0">
                <a:cs typeface="B Nazanin" panose="00000400000000000000" pitchFamily="2" charset="-78"/>
              </a:rPr>
              <a:t>یکی </a:t>
            </a:r>
            <a:r>
              <a:rPr lang="fa-IR" sz="2000" dirty="0">
                <a:cs typeface="B Nazanin" panose="00000400000000000000" pitchFamily="2" charset="-78"/>
              </a:rPr>
              <a:t>از معروفترین ناشران علمی بین المللی است که دامنه فعالیت آن در زمینه های مختلف ریاضی، مهندسی، علوم اجتماعی و پزشکی گسترده </a:t>
            </a:r>
            <a:r>
              <a:rPr lang="fa-IR" sz="2000" dirty="0" smtClean="0">
                <a:cs typeface="B Nazanin" panose="00000400000000000000" pitchFamily="2" charset="-78"/>
              </a:rPr>
              <a:t>است .</a:t>
            </a:r>
          </a:p>
          <a:p>
            <a:r>
              <a:rPr lang="fa-IR" sz="2000" dirty="0" smtClean="0">
                <a:cs typeface="B Nazanin" panose="00000400000000000000" pitchFamily="2" charset="-78"/>
              </a:rPr>
              <a:t>اگر </a:t>
            </a:r>
            <a:r>
              <a:rPr lang="fa-IR" sz="2000" dirty="0">
                <a:cs typeface="B Nazanin" panose="00000400000000000000" pitchFamily="2" charset="-78"/>
              </a:rPr>
              <a:t>این پایگاه توسط یک سازمان خریداری نشده باشد، امکان جستجو و دسترسی به چکیده ها وجود دارد ولی دسترسی به متن کامل مدارک امکان پذیر نمی باشد (به غیر از </a:t>
            </a:r>
            <a:r>
              <a:rPr lang="en-US" sz="2000" dirty="0">
                <a:cs typeface="B Nazanin" panose="00000400000000000000" pitchFamily="2" charset="-78"/>
              </a:rPr>
              <a:t>Open Access</a:t>
            </a:r>
            <a:r>
              <a:rPr lang="fa-IR" sz="2000" dirty="0">
                <a:cs typeface="B Nazanin" panose="00000400000000000000" pitchFamily="2" charset="-78"/>
              </a:rPr>
              <a:t>ها).</a:t>
            </a:r>
            <a:br>
              <a:rPr lang="fa-IR" sz="2000" dirty="0">
                <a:cs typeface="B Nazanin" panose="00000400000000000000" pitchFamily="2" charset="-78"/>
              </a:rPr>
            </a:br>
            <a:r>
              <a:rPr lang="fa-IR" sz="2000" dirty="0">
                <a:cs typeface="B Nazanin" panose="00000400000000000000" pitchFamily="2" charset="-78"/>
              </a:rPr>
              <a:t>در اشپرینگر امکان جستجو و مرور در بین بیش از۱۴ میلیون رکورد علمی از قبیل کتاب ها، مجلات، تفاهم نامه </a:t>
            </a:r>
            <a:r>
              <a:rPr lang="fa-IR" sz="2000" dirty="0" smtClean="0">
                <a:cs typeface="B Nazanin" panose="00000400000000000000" pitchFamily="2" charset="-78"/>
              </a:rPr>
              <a:t>ها </a:t>
            </a:r>
            <a:r>
              <a:rPr lang="fa-IR" sz="2000" dirty="0">
                <a:cs typeface="B Nazanin" panose="00000400000000000000" pitchFamily="2" charset="-78"/>
              </a:rPr>
              <a:t>و آثار مرجع وجود دارد.</a:t>
            </a:r>
          </a:p>
        </p:txBody>
      </p:sp>
      <p:pic>
        <p:nvPicPr>
          <p:cNvPr id="5" name="Picture 4" descr="C:\Users\Administrator\Desktop\م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74676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5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304800"/>
            <a:ext cx="749808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کتابخانه دیجیتالی گیگا لیب</a:t>
            </a:r>
            <a:r>
              <a:rPr lang="fa-IR" sz="3200" b="1" dirty="0" smtClean="0">
                <a:solidFill>
                  <a:schemeClr val="tx1"/>
                </a:solidFill>
              </a:rPr>
              <a:t/>
            </a:r>
            <a:br>
              <a:rPr lang="fa-IR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  <a:effectLst/>
              </a:rPr>
              <a:t>http://gigalib.org</a:t>
            </a:r>
            <a:endParaRPr lang="fa-IR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82296" indent="0"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marL="82296" indent="0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کتابخانه </a:t>
            </a:r>
            <a:r>
              <a:rPr lang="fa-IR" sz="2400" dirty="0">
                <a:cs typeface="B Nazanin" panose="00000400000000000000" pitchFamily="2" charset="-78"/>
              </a:rPr>
              <a:t>دیجیتالی گیگا</a:t>
            </a:r>
            <a:r>
              <a:rPr lang="fa-IR" sz="2400" b="1" dirty="0">
                <a:cs typeface="B Nazanin" panose="00000400000000000000" pitchFamily="2" charset="-78"/>
              </a:rPr>
              <a:t> </a:t>
            </a:r>
            <a:r>
              <a:rPr lang="fa-IR" sz="2400" dirty="0">
                <a:cs typeface="B Nazanin" panose="00000400000000000000" pitchFamily="2" charset="-78"/>
              </a:rPr>
              <a:t>(گیگالیب) 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که امکان </a:t>
            </a:r>
            <a:r>
              <a:rPr lang="fa-IR" sz="2400" b="1" dirty="0">
                <a:cs typeface="B Nazanin" panose="00000400000000000000" pitchFamily="2" charset="-78"/>
              </a:rPr>
              <a:t>جستجو جامع </a:t>
            </a:r>
            <a:r>
              <a:rPr lang="fa-IR" sz="2400" dirty="0">
                <a:cs typeface="B Nazanin" panose="00000400000000000000" pitchFamily="2" charset="-78"/>
              </a:rPr>
              <a:t>و </a:t>
            </a:r>
            <a:r>
              <a:rPr lang="fa-IR" sz="2400" b="1" dirty="0">
                <a:cs typeface="B Nazanin" panose="00000400000000000000" pitchFamily="2" charset="-78"/>
              </a:rPr>
              <a:t>دانلود </a:t>
            </a:r>
            <a:r>
              <a:rPr lang="fa-IR" sz="2400" dirty="0">
                <a:cs typeface="B Nazanin" panose="00000400000000000000" pitchFamily="2" charset="-78"/>
              </a:rPr>
              <a:t>روزآمد و آنی مقالات لاتين از  پایگاه های بسیار معتبر علمی جهان همچون </a:t>
            </a:r>
            <a:r>
              <a:rPr lang="en-US" sz="2400" dirty="0">
                <a:cs typeface="B Nazanin" panose="00000400000000000000" pitchFamily="2" charset="-78"/>
              </a:rPr>
              <a:t>Ovid، Taylor، Sage، Oxford، Emerald، Nature، ACS، Cambridge، ASCE، JAMA، Wiley، Springer، </a:t>
            </a:r>
            <a:r>
              <a:rPr lang="en-US" sz="2400" dirty="0" err="1">
                <a:cs typeface="B Nazanin" panose="00000400000000000000" pitchFamily="2" charset="-78"/>
              </a:rPr>
              <a:t>Sciencedirect</a:t>
            </a:r>
            <a:r>
              <a:rPr lang="en-US" sz="2400" dirty="0">
                <a:cs typeface="B Nazanin" panose="00000400000000000000" pitchFamily="2" charset="-78"/>
              </a:rPr>
              <a:t>، </a:t>
            </a:r>
            <a:r>
              <a:rPr lang="en-US" sz="2400" dirty="0" err="1">
                <a:cs typeface="B Nazanin" panose="00000400000000000000" pitchFamily="2" charset="-78"/>
              </a:rPr>
              <a:t>Informa</a:t>
            </a:r>
            <a:r>
              <a:rPr lang="en-US" sz="2400" dirty="0">
                <a:cs typeface="B Nazanin" panose="00000400000000000000" pitchFamily="2" charset="-78"/>
              </a:rPr>
              <a:t> </a:t>
            </a:r>
            <a:r>
              <a:rPr lang="fa-IR" sz="2400" dirty="0">
                <a:cs typeface="B Nazanin" panose="00000400000000000000" pitchFamily="2" charset="-78"/>
              </a:rPr>
              <a:t>و </a:t>
            </a:r>
            <a:r>
              <a:rPr lang="fa-IR" sz="2400" b="1" dirty="0">
                <a:cs typeface="B Nazanin" panose="00000400000000000000" pitchFamily="2" charset="-78"/>
              </a:rPr>
              <a:t>بیش از 200 پایگاه</a:t>
            </a:r>
            <a:r>
              <a:rPr lang="fa-IR" sz="2400" dirty="0">
                <a:cs typeface="B Nazanin" panose="00000400000000000000" pitchFamily="2" charset="-78"/>
              </a:rPr>
              <a:t> معتبر علمی دیگر را برای دانشگاهیان و پژوهشگران گرامی فراهم نموده است.</a:t>
            </a:r>
          </a:p>
        </p:txBody>
      </p:sp>
      <p:pic>
        <p:nvPicPr>
          <p:cNvPr id="5" name="Picture 4" descr="C:\Users\Administrator\Desktop\ک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73914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2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سامانه منبع یاب</a:t>
            </a:r>
            <a:b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en-US" sz="3200" b="1" dirty="0">
                <a:solidFill>
                  <a:schemeClr val="tx1"/>
                </a:solidFill>
              </a:rPr>
              <a:t>https://</a:t>
            </a:r>
            <a:r>
              <a:rPr lang="en-US" sz="3200" b="1" dirty="0" smtClean="0">
                <a:solidFill>
                  <a:schemeClr val="tx1"/>
                </a:solidFill>
              </a:rPr>
              <a:t>rsf.research.ac.ir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 منبع </a:t>
            </a:r>
            <a:r>
              <a:rPr lang="fa-IR" sz="2800" dirty="0">
                <a:cs typeface="B Nazanin" panose="00000400000000000000" pitchFamily="2" charset="-78"/>
              </a:rPr>
              <a:t>یاب وزارت بهداشت توسط معاونت تحقیقات و فناوری بهداشت با امکان جستجو و دریافت کتب و منابع الکترونیکی و بهره مندی از جدید ترین منابع اطلاعاتی علمی، درمانی، پژوهشی آموزشی به منظور ارائه خدمات به دانشجویان، اساتید دانشگاهی، اعضای هیئت علمی و پژوهشگران راه اندازی شده است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</p:txBody>
      </p:sp>
      <p:pic>
        <p:nvPicPr>
          <p:cNvPr id="5" name="Picture 4" descr="C:\Users\Administrator\Desktop\گ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75438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1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اکسترن</a:t>
            </a:r>
            <a:r>
              <a:rPr lang="fa-IR" sz="3200" b="1" dirty="0" smtClean="0">
                <a:solidFill>
                  <a:schemeClr val="tx1"/>
                </a:solidFill>
              </a:rPr>
              <a:t/>
            </a:r>
            <a:br>
              <a:rPr lang="fa-IR" sz="3200" b="1" dirty="0" smtClean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https://</a:t>
            </a:r>
            <a:r>
              <a:rPr lang="en-US" sz="3200" b="1" dirty="0" smtClean="0">
                <a:solidFill>
                  <a:schemeClr val="tx1"/>
                </a:solidFill>
              </a:rPr>
              <a:t>extern.ir/book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fa-IR" dirty="0" smtClean="0">
              <a:cs typeface="B Nazanin" panose="00000400000000000000" pitchFamily="2" charset="-78"/>
            </a:endParaRPr>
          </a:p>
          <a:p>
            <a:pPr algn="just"/>
            <a:r>
              <a:rPr lang="fa-IR" sz="2800" dirty="0" smtClean="0">
                <a:cs typeface="B Nazanin" panose="00000400000000000000" pitchFamily="2" charset="-78"/>
              </a:rPr>
              <a:t>اکسترن</a:t>
            </a:r>
            <a:r>
              <a:rPr lang="fa-IR" sz="2800" dirty="0">
                <a:cs typeface="B Nazanin" panose="00000400000000000000" pitchFamily="2" charset="-78"/>
              </a:rPr>
              <a:t>، مرجع معتبر و بروزی از اطلاعات علمی پزشکی است که با هدف رشد و ارتقای دانش دانشجویان حوزه علوم پزشکی از دوران علوم‌پایه تا پزشکی بالینی تاسیس شده است و امکانات منحصر به فردی را عمدتاً بصورت رایگان در اختیار این عزیزان قرار می‌دهد.</a:t>
            </a:r>
          </a:p>
        </p:txBody>
      </p:sp>
    </p:spTree>
    <p:extLst>
      <p:ext uri="{BB962C8B-B14F-4D97-AF65-F5344CB8AC3E}">
        <p14:creationId xmlns:p14="http://schemas.microsoft.com/office/powerpoint/2010/main" val="5826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effectLst/>
                <a:cs typeface="B Nazanin" panose="00000400000000000000" pitchFamily="2" charset="-78"/>
              </a:rPr>
              <a:t>سایت های خرید کتاب</a:t>
            </a:r>
            <a:endParaRPr lang="fa-IR" sz="4000" dirty="0">
              <a:effectLst/>
              <a:cs typeface="B Nazanin" panose="00000400000000000000" pitchFamily="2" charset="-78"/>
            </a:endParaRPr>
          </a:p>
        </p:txBody>
      </p:sp>
      <p:pic>
        <p:nvPicPr>
          <p:cNvPr id="4" name="Content Placeholder 7" descr="Enjoy-reading-DRM-remove-e-book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7238999" cy="4495800"/>
          </a:xfrm>
        </p:spPr>
      </p:pic>
    </p:spTree>
    <p:extLst>
      <p:ext uri="{BB962C8B-B14F-4D97-AF65-F5344CB8AC3E}">
        <p14:creationId xmlns:p14="http://schemas.microsoft.com/office/powerpoint/2010/main" val="476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44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آمازون</a:t>
            </a:r>
            <a:r>
              <a:rPr lang="fa-IR" dirty="0" smtClean="0">
                <a:solidFill>
                  <a:schemeClr val="tx1"/>
                </a:solidFill>
                <a:effectLst/>
              </a:rPr>
              <a:t/>
            </a:r>
            <a:br>
              <a:rPr lang="fa-IR" dirty="0" smtClean="0">
                <a:solidFill>
                  <a:schemeClr val="tx1"/>
                </a:solidFill>
                <a:effectLst/>
              </a:rPr>
            </a:br>
            <a:r>
              <a:rPr lang="en-US" altLang="en-US" sz="4000" dirty="0">
                <a:solidFill>
                  <a:schemeClr val="tx1"/>
                </a:solidFill>
                <a:effectLst/>
                <a:cs typeface="B Nazanin" pitchFamily="2" charset="-78"/>
              </a:rPr>
              <a:t>http://www.amazon.com</a:t>
            </a:r>
            <a:endParaRPr lang="fa-IR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Users\Administrator\Desktop\Hlhc,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00200"/>
            <a:ext cx="749935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44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آدینه بووک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en-US" dirty="0">
                <a:solidFill>
                  <a:schemeClr val="tx1"/>
                </a:solidFill>
                <a:effectLst/>
                <a:cs typeface="B Nazanin" pitchFamily="2" charset="-78"/>
              </a:rPr>
              <a:t>http://www.adinehbook.com</a:t>
            </a:r>
            <a:endParaRPr lang="fa-IR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C:\Users\Administrator\Desktop\ف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00200"/>
            <a:ext cx="7499350" cy="472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595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762000"/>
            <a:ext cx="5943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9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سایت کتابراه</a:t>
            </a:r>
            <a:br>
              <a:rPr lang="fa-IR" sz="40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</a:br>
            <a:r>
              <a:rPr lang="en-US" sz="40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https://</a:t>
            </a:r>
            <a:r>
              <a:rPr lang="en-US" sz="40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www.ketabrah.ir</a:t>
            </a:r>
            <a:endParaRPr lang="fa-IR" sz="4000" dirty="0"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</p:txBody>
      </p:sp>
      <p:pic>
        <p:nvPicPr>
          <p:cNvPr id="3074" name="Picture 2" descr="C:\Users\Administrator\Desktop\ن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848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https://</a:t>
            </a:r>
            <a:r>
              <a:rPr lang="en-US" dirty="0" smtClean="0">
                <a:solidFill>
                  <a:schemeClr val="tx1"/>
                </a:solidFill>
                <a:effectLst/>
              </a:rPr>
              <a:t>iranpaper.ir</a:t>
            </a:r>
            <a:endParaRPr lang="fa-IR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76400"/>
            <a:ext cx="7499350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9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1"/>
            <a:ext cx="7467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8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altLang="en-US" sz="3200" b="1" dirty="0">
                <a:solidFill>
                  <a:schemeClr val="tx1"/>
                </a:solidFill>
                <a:cs typeface="B Nazanin" pitchFamily="2" charset="-78"/>
              </a:rPr>
              <a:t>کتاب </a:t>
            </a:r>
            <a:r>
              <a:rPr lang="fa-IR" altLang="en-US" sz="3200" b="1" dirty="0" smtClean="0">
                <a:solidFill>
                  <a:schemeClr val="tx1"/>
                </a:solidFill>
                <a:cs typeface="B Nazanin" pitchFamily="2" charset="-78"/>
              </a:rPr>
              <a:t>الکترونیکی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72668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fa-IR" altLang="en-US" sz="2800" b="1" dirty="0" smtClean="0">
                <a:solidFill>
                  <a:srgbClr val="FF0000"/>
                </a:solidFill>
                <a:cs typeface="B Nazanin" pitchFamily="2" charset="-78"/>
              </a:rPr>
              <a:t>تعریف کتاب الکترونیکی: </a:t>
            </a:r>
            <a:r>
              <a:rPr lang="fa-IR" altLang="en-US" sz="2800" dirty="0" smtClean="0">
                <a:cs typeface="B Nazanin" pitchFamily="2" charset="-78"/>
              </a:rPr>
              <a:t>نسخه الکترونیکی و قابل نمایش کتاب های چاپی روی دستگاه های هوشمند مانند گوشی هوشمند، تبلت یا کامپیوتر است.</a:t>
            </a:r>
          </a:p>
          <a:p>
            <a:pPr algn="just"/>
            <a:endParaRPr lang="fa-IR" altLang="en-US" sz="2800" dirty="0" smtClean="0">
              <a:cs typeface="B Nazanin" pitchFamily="2" charset="-78"/>
            </a:endParaRPr>
          </a:p>
          <a:p>
            <a:pPr algn="just"/>
            <a:r>
              <a:rPr lang="fa-IR" altLang="en-US" sz="2800" dirty="0" smtClean="0">
                <a:cs typeface="B Nazanin" pitchFamily="2" charset="-78"/>
              </a:rPr>
              <a:t>کتب الکترونیک فرمت های مختلفی دارند که معروف ترین ها </a:t>
            </a:r>
            <a:r>
              <a:rPr lang="en-US" altLang="en-US" sz="2800" dirty="0" smtClean="0">
                <a:cs typeface="B Nazanin" pitchFamily="2" charset="-78"/>
              </a:rPr>
              <a:t>EPUB</a:t>
            </a:r>
            <a:r>
              <a:rPr lang="fa-IR" altLang="en-US" sz="2800" dirty="0" smtClean="0">
                <a:cs typeface="B Nazanin" pitchFamily="2" charset="-78"/>
              </a:rPr>
              <a:t> (ای پاب) و </a:t>
            </a:r>
            <a:r>
              <a:rPr lang="en-US" altLang="en-US" sz="2800" dirty="0" smtClean="0">
                <a:cs typeface="B Nazanin" pitchFamily="2" charset="-78"/>
              </a:rPr>
              <a:t>PDF</a:t>
            </a:r>
            <a:r>
              <a:rPr lang="fa-IR" altLang="en-US" sz="2800" dirty="0" smtClean="0">
                <a:cs typeface="B Nazanin" pitchFamily="2" charset="-78"/>
              </a:rPr>
              <a:t> می باشد که این دو هر یک دارای مزایا و معایبی هستند.</a:t>
            </a:r>
            <a:endParaRPr lang="en-US" altLang="en-US" sz="2800" dirty="0" smtClean="0">
              <a:cs typeface="B Nazanin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529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altLang="en-US" sz="3200" b="1" dirty="0" smtClean="0">
                <a:solidFill>
                  <a:schemeClr val="tx1"/>
                </a:solidFill>
                <a:cs typeface="B Nazanin" pitchFamily="2" charset="-78"/>
              </a:rPr>
              <a:t>فرق </a:t>
            </a:r>
            <a:r>
              <a:rPr lang="en-US" altLang="en-US" sz="3200" b="1" dirty="0" smtClean="0">
                <a:solidFill>
                  <a:schemeClr val="tx1"/>
                </a:solidFill>
                <a:cs typeface="B Nazanin" pitchFamily="2" charset="-78"/>
              </a:rPr>
              <a:t>PDF </a:t>
            </a:r>
            <a:r>
              <a:rPr lang="fa-IR" altLang="en-US" sz="3200" b="1" dirty="0" smtClean="0">
                <a:solidFill>
                  <a:schemeClr val="tx1"/>
                </a:solidFill>
                <a:cs typeface="B Nazanin" pitchFamily="2" charset="-78"/>
              </a:rPr>
              <a:t> با </a:t>
            </a:r>
            <a:r>
              <a:rPr lang="en-US" altLang="en-US" sz="3200" b="1" dirty="0" smtClean="0">
                <a:solidFill>
                  <a:schemeClr val="tx1"/>
                </a:solidFill>
                <a:cs typeface="B Nazanin" pitchFamily="2" charset="-78"/>
              </a:rPr>
              <a:t>EPUB</a:t>
            </a:r>
            <a:r>
              <a:rPr lang="fa-IR" altLang="en-US" sz="3200" b="1" dirty="0" smtClean="0">
                <a:solidFill>
                  <a:schemeClr val="tx1"/>
                </a:solidFill>
                <a:cs typeface="B Nazanin" pitchFamily="2" charset="-78"/>
              </a:rPr>
              <a:t> چیست؟</a:t>
            </a:r>
            <a:endParaRPr lang="fa-IR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62088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fa-IR" sz="2800" dirty="0" smtClean="0">
                <a:cs typeface="B Nazanin" panose="00000400000000000000" pitchFamily="2" charset="-78"/>
              </a:rPr>
              <a:t>برای خواندن فرمت ای پاب لازم است یک پلتفرم مخصوص خواندن کتب الکترونیک بر روی گوشی یا تبلت نصب باشد. اما برای خواندن پی دی اف، نیاز به نصب یک</a:t>
            </a:r>
            <a:r>
              <a:rPr lang="en-US" sz="2800" dirty="0" smtClean="0">
                <a:cs typeface="B Nazanin" panose="00000400000000000000" pitchFamily="2" charset="-78"/>
              </a:rPr>
              <a:t>PDF reader</a:t>
            </a:r>
            <a:r>
              <a:rPr lang="fa-IR" sz="2800" dirty="0" smtClean="0">
                <a:cs typeface="B Nazanin" panose="00000400000000000000" pitchFamily="2" charset="-78"/>
              </a:rPr>
              <a:t>بر روی گوشی است.</a:t>
            </a:r>
          </a:p>
          <a:p>
            <a:pPr algn="just"/>
            <a:r>
              <a:rPr lang="fa-IR" sz="2800" dirty="0" smtClean="0">
                <a:cs typeface="B Nazanin" panose="00000400000000000000" pitchFamily="2" charset="-78"/>
              </a:rPr>
              <a:t>فرمت </a:t>
            </a:r>
            <a:r>
              <a:rPr lang="fa-IR" sz="2800" dirty="0">
                <a:cs typeface="B Nazanin" panose="00000400000000000000" pitchFamily="2" charset="-78"/>
              </a:rPr>
              <a:t>پی دی اف برای یک نمایش ثابت طراحی شده و سایز صفحه نمایش و سیستمی که آن را حمایت می‌کند مد نظر نیست. فایل پی دی اف برای پرینت گرفتن ایده‌آل است، چراکه صفحه‌آرایی را به‌هم نمی‌ریزد و دقیقا همان‌طور که در صفحه کامپیوتر نمایش داده می‌شود چاپ می‌شود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اما همین خصوصیت فایل پی دی اف را برای استفاده در کتاب خوان های الکترونیک نامناسب می کند.</a:t>
            </a:r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12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930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fa-IR" sz="31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فرمت ای پاب متن را با سایز صفحه نمایش تطبیق می دهد و در عین حال صفحه آرایی را به هم نمی ریزد.ای پاب به شما اجازه می دهد متن را عوض کنید و فونت دلخواه خود را انتخاب کنید . شما می توانید آن ها را ورق زده یا یادداشت بنویسید.</a:t>
            </a:r>
            <a:r>
              <a:rPr lang="fa-IR" sz="3100" b="1" dirty="0" smtClean="0">
                <a:effectLst/>
                <a:hlinkClick r:id="rId2"/>
              </a:rPr>
              <a:t> </a:t>
            </a:r>
            <a:r>
              <a:rPr lang="fa-IR" sz="3200" b="1" dirty="0" smtClean="0">
                <a:effectLst/>
              </a:rPr>
              <a:t/>
            </a:r>
            <a:br>
              <a:rPr lang="fa-IR" sz="3200" b="1" dirty="0" smtClean="0">
                <a:effectLst/>
              </a:rPr>
            </a:br>
            <a:r>
              <a:rPr lang="fa-IR" sz="3200" b="1" dirty="0" smtClean="0">
                <a:effectLst/>
              </a:rPr>
              <a:t/>
            </a:r>
            <a:br>
              <a:rPr lang="fa-IR" sz="3200" b="1" dirty="0" smtClean="0">
                <a:effectLst/>
              </a:rPr>
            </a:br>
            <a:r>
              <a:rPr lang="fa-IR" sz="2800" b="1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چند اپلیکیشن برتر برای خواندن کتاب های ای پاب در ویندوز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/>
            </a:r>
            <a:b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1-</a:t>
            </a:r>
            <a:r>
              <a:rPr lang="en-US" sz="2800" dirty="0" err="1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AdobDigitalEdition</a:t>
            </a:r>
            <a:r>
              <a:rPr lang="en-US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/>
            </a:r>
            <a:b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2-</a:t>
            </a:r>
            <a:r>
              <a:rPr lang="en-US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cover</a:t>
            </a:r>
            <a:r>
              <a:rPr lang="en-US" sz="28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3-</a:t>
            </a:r>
            <a:r>
              <a:rPr lang="en-US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kobo</a:t>
            </a:r>
            <a:r>
              <a:rPr lang="en-US" sz="28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4-</a:t>
            </a:r>
            <a:r>
              <a:rPr lang="en-US" sz="2800" dirty="0" err="1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freda</a:t>
            </a:r>
            <a:r>
              <a:rPr lang="en-US" sz="28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5-</a:t>
            </a:r>
            <a:r>
              <a:rPr lang="en-US" sz="280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nook</a:t>
            </a:r>
            <a:r>
              <a:rPr lang="en-US" sz="28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</a:br>
            <a:endParaRPr lang="fa-IR" sz="2800" dirty="0"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38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altLang="en-US" sz="3200" b="1" dirty="0">
                <a:cs typeface="B Nazanin" pitchFamily="2" charset="-78"/>
              </a:rPr>
              <a:t>ویژگی کتاب الکترونیکی</a:t>
            </a:r>
            <a:endParaRPr lang="fa-I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SA" altLang="en-US" sz="2800" dirty="0">
                <a:cs typeface="B Nazanin" pitchFamily="2" charset="-78"/>
              </a:rPr>
              <a:t>هزینه نسبتاً کمتر </a:t>
            </a:r>
            <a:endParaRPr lang="fa-IR" altLang="en-US" sz="2800" dirty="0">
              <a:cs typeface="B Nazanin" pitchFamily="2" charset="-78"/>
            </a:endParaRPr>
          </a:p>
          <a:p>
            <a:r>
              <a:rPr lang="fa-IR" altLang="en-US" sz="2800" dirty="0">
                <a:cs typeface="B Nazanin" pitchFamily="2" charset="-78"/>
              </a:rPr>
              <a:t>سرعت روزآمد سازی بیشتر</a:t>
            </a:r>
          </a:p>
          <a:p>
            <a:r>
              <a:rPr lang="fa-IR" altLang="en-US" sz="2800" dirty="0">
                <a:cs typeface="B Nazanin" pitchFamily="2" charset="-78"/>
              </a:rPr>
              <a:t>سرعت </a:t>
            </a:r>
            <a:r>
              <a:rPr lang="ar-SA" altLang="en-US" sz="2800" dirty="0" smtClean="0">
                <a:cs typeface="B Nazanin" pitchFamily="2" charset="-78"/>
              </a:rPr>
              <a:t>انتشار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endParaRPr lang="fa-IR" altLang="en-US" sz="2800" dirty="0">
              <a:cs typeface="B Nazanin" pitchFamily="2" charset="-78"/>
            </a:endParaRPr>
          </a:p>
          <a:p>
            <a:r>
              <a:rPr lang="ar-SA" altLang="en-US" sz="2800" dirty="0" smtClean="0">
                <a:cs typeface="B Nazanin" pitchFamily="2" charset="-78"/>
              </a:rPr>
              <a:t>سهولت </a:t>
            </a:r>
            <a:r>
              <a:rPr lang="ar-SA" altLang="en-US" sz="2800" dirty="0">
                <a:cs typeface="B Nazanin" pitchFamily="2" charset="-78"/>
              </a:rPr>
              <a:t>فروش، توزیع و خرید </a:t>
            </a:r>
            <a:r>
              <a:rPr lang="fa-IR" altLang="en-US" sz="2800" dirty="0">
                <a:cs typeface="B Nazanin" pitchFamily="2" charset="-78"/>
              </a:rPr>
              <a:t>(اینترنت)</a:t>
            </a:r>
          </a:p>
          <a:p>
            <a:r>
              <a:rPr lang="ar-SA" altLang="en-US" sz="2800" dirty="0">
                <a:cs typeface="B Nazanin" pitchFamily="2" charset="-78"/>
              </a:rPr>
              <a:t>افزایش تعداد استفاده‌کنندگان</a:t>
            </a:r>
            <a:r>
              <a:rPr lang="fa-IR" altLang="en-US" sz="2800" dirty="0">
                <a:cs typeface="B Nazanin" pitchFamily="2" charset="-78"/>
              </a:rPr>
              <a:t>(اینترنت و کامپیوتر</a:t>
            </a:r>
            <a:r>
              <a:rPr lang="fa-IR" altLang="en-US" sz="2800" dirty="0" smtClean="0">
                <a:cs typeface="B Nazanin" pitchFamily="2" charset="-78"/>
              </a:rPr>
              <a:t>)</a:t>
            </a:r>
          </a:p>
          <a:p>
            <a:r>
              <a:rPr lang="fa-IR" sz="2800" dirty="0" smtClean="0">
                <a:cs typeface="B Nazanin" pitchFamily="2" charset="-78"/>
              </a:rPr>
              <a:t>کمک به حفظ طبیعت و محیط زیست</a:t>
            </a:r>
          </a:p>
          <a:p>
            <a:r>
              <a:rPr lang="fa-IR" sz="2800" dirty="0" smtClean="0">
                <a:cs typeface="B Nazanin" pitchFamily="2" charset="-78"/>
              </a:rPr>
              <a:t>ماندگاری همیشگی</a:t>
            </a:r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2209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86600" y="274320"/>
            <a:ext cx="1847088" cy="94488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ادامه ویژگی کتاب های الکترونیکی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تغییر اندازه و نوع قلم و رنگ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خط کشی زیر پاراگراف های مورد نظر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یادداشت حاشیه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مزیت برای کتابخانه ها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قرار گرفتن بر روی پایگاه های اطلاعاتی</a:t>
            </a:r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91" y="1676399"/>
            <a:ext cx="1989826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8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altLang="en-US" sz="3200" b="1" dirty="0">
                <a:solidFill>
                  <a:schemeClr val="tx1"/>
                </a:solidFill>
                <a:cs typeface="B Nazanin" pitchFamily="2" charset="-78"/>
              </a:rPr>
              <a:t>انواع کتابهای الکترونیکی </a:t>
            </a:r>
            <a:r>
              <a:rPr lang="fa-IR" altLang="en-US" sz="3200" b="1" dirty="0">
                <a:solidFill>
                  <a:schemeClr val="tx1"/>
                </a:solidFill>
                <a:cs typeface="B Nazanin" pitchFamily="2" charset="-78"/>
              </a:rPr>
              <a:t/>
            </a:r>
            <a:br>
              <a:rPr lang="fa-IR" altLang="en-US" sz="3200" b="1" dirty="0">
                <a:solidFill>
                  <a:schemeClr val="tx1"/>
                </a:solidFill>
                <a:cs typeface="B Nazanin" pitchFamily="2" charset="-78"/>
              </a:rPr>
            </a:br>
            <a:r>
              <a:rPr lang="ar-SA" altLang="en-US" sz="3200" b="1" dirty="0">
                <a:solidFill>
                  <a:schemeClr val="tx1"/>
                </a:solidFill>
                <a:cs typeface="B Nazanin" pitchFamily="2" charset="-78"/>
              </a:rPr>
              <a:t>با توجه به ویژگیها، امکانات، و کاربردهایشان 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981200"/>
            <a:ext cx="7543800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SA" sz="2000" b="1" dirty="0">
                <a:solidFill>
                  <a:srgbClr val="FF0000"/>
                </a:solidFill>
                <a:cs typeface="B Nazanin" pitchFamily="2" charset="-78"/>
              </a:rPr>
              <a:t>کتابهای الکترونیکی فقط متن </a:t>
            </a:r>
            <a:r>
              <a:rPr lang="fa-IR" sz="2000" dirty="0" smtClean="0">
                <a:cs typeface="B Nazanin" pitchFamily="2" charset="-78"/>
              </a:rPr>
              <a:t>:</a:t>
            </a:r>
            <a:r>
              <a:rPr lang="ar-SA" sz="2000" dirty="0" smtClean="0">
                <a:cs typeface="B Nazanin" pitchFamily="2" charset="-78"/>
              </a:rPr>
              <a:t> </a:t>
            </a:r>
            <a:r>
              <a:rPr lang="ar-SA" sz="2000" dirty="0">
                <a:cs typeface="B Nazanin" pitchFamily="2" charset="-78"/>
              </a:rPr>
              <a:t>در این دسته، کتابهای الکترونیکی فقط شامل اطلاعات متنی هستند و هیچ‌گونه تصویر، نمودار و جز آن را شامل نمی‌شوند</a:t>
            </a:r>
            <a:r>
              <a:rPr lang="en-US" sz="2000" dirty="0">
                <a:cs typeface="B Nazanin" pitchFamily="2" charset="-78"/>
              </a:rPr>
              <a:t>. </a:t>
            </a:r>
          </a:p>
          <a:p>
            <a:pPr algn="r" rtl="1">
              <a:defRPr/>
            </a:pPr>
            <a:r>
              <a:rPr lang="ar-SA" sz="2000" b="1" dirty="0">
                <a:solidFill>
                  <a:srgbClr val="FF0000"/>
                </a:solidFill>
                <a:cs typeface="B Nazanin" pitchFamily="2" charset="-78"/>
              </a:rPr>
              <a:t>کتابهای الکترونیکی دارای تصاویر</a:t>
            </a:r>
            <a:r>
              <a:rPr lang="ar-SA" sz="2000" b="1" u="sng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ar-SA" sz="2000" b="1" dirty="0">
                <a:solidFill>
                  <a:srgbClr val="FF0000"/>
                </a:solidFill>
                <a:cs typeface="B Nazanin" pitchFamily="2" charset="-78"/>
              </a:rPr>
              <a:t>اسکن</a:t>
            </a:r>
            <a:r>
              <a:rPr lang="ar-SA" sz="2000" b="1" u="sng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ar-SA" sz="2000" b="1" dirty="0">
                <a:solidFill>
                  <a:srgbClr val="FF0000"/>
                </a:solidFill>
                <a:cs typeface="B Nazanin" pitchFamily="2" charset="-78"/>
              </a:rPr>
              <a:t>شده </a:t>
            </a:r>
            <a:r>
              <a:rPr lang="fa-IR" sz="2000" dirty="0" smtClean="0">
                <a:cs typeface="B Nazanin" pitchFamily="2" charset="-78"/>
              </a:rPr>
              <a:t>:</a:t>
            </a:r>
            <a:r>
              <a:rPr lang="ar-SA" sz="2000" dirty="0" smtClean="0">
                <a:cs typeface="B Nazanin" pitchFamily="2" charset="-78"/>
              </a:rPr>
              <a:t> </a:t>
            </a:r>
            <a:r>
              <a:rPr lang="ar-SA" sz="2000" dirty="0">
                <a:cs typeface="B Nazanin" pitchFamily="2" charset="-78"/>
              </a:rPr>
              <a:t>در کنار اطلاعات متنی، تعدادی تصویر اسکن شده نیز وجود دارد</a:t>
            </a:r>
            <a:r>
              <a:rPr lang="en-US" sz="2000" dirty="0">
                <a:cs typeface="B Nazanin" pitchFamily="2" charset="-78"/>
              </a:rPr>
              <a:t>. </a:t>
            </a:r>
          </a:p>
          <a:p>
            <a:pPr algn="r" rtl="1">
              <a:defRPr/>
            </a:pPr>
            <a:r>
              <a:rPr lang="ar-SA" sz="2000" b="1" dirty="0">
                <a:solidFill>
                  <a:srgbClr val="FF0000"/>
                </a:solidFill>
                <a:cs typeface="B Nazanin" pitchFamily="2" charset="-78"/>
              </a:rPr>
              <a:t>کتابهای الکترونیکی با تصاویر متحرک </a:t>
            </a:r>
            <a:r>
              <a:rPr lang="fa-IR" sz="2000" dirty="0" smtClean="0">
                <a:cs typeface="B Nazanin" pitchFamily="2" charset="-78"/>
              </a:rPr>
              <a:t>:</a:t>
            </a:r>
            <a:r>
              <a:rPr lang="ar-SA" sz="2000" dirty="0" smtClean="0">
                <a:cs typeface="B Nazanin" pitchFamily="2" charset="-78"/>
              </a:rPr>
              <a:t>در </a:t>
            </a:r>
            <a:r>
              <a:rPr lang="ar-SA" sz="2000" dirty="0">
                <a:cs typeface="B Nazanin" pitchFamily="2" charset="-78"/>
              </a:rPr>
              <a:t>کنار اطلاعات متنی، تعدادی تصویر انیمیشن و یا قطعاتی از فیلم نیز وجود دارد</a:t>
            </a:r>
            <a:r>
              <a:rPr lang="en-US" sz="2000" dirty="0">
                <a:cs typeface="B Nazanin" pitchFamily="2" charset="-78"/>
              </a:rPr>
              <a:t>. </a:t>
            </a:r>
          </a:p>
          <a:p>
            <a:pPr algn="r" rtl="1">
              <a:defRPr/>
            </a:pPr>
            <a:r>
              <a:rPr lang="ar-SA" sz="2000" b="1" dirty="0">
                <a:solidFill>
                  <a:srgbClr val="FF0000"/>
                </a:solidFill>
                <a:cs typeface="B Nazanin" pitchFamily="2" charset="-78"/>
              </a:rPr>
              <a:t>کتابهای الکترونیکی سخنگو </a:t>
            </a:r>
            <a:r>
              <a:rPr lang="fa-IR" sz="2000" dirty="0" smtClean="0">
                <a:cs typeface="B Nazanin" pitchFamily="2" charset="-78"/>
              </a:rPr>
              <a:t>: </a:t>
            </a:r>
            <a:r>
              <a:rPr lang="ar-SA" sz="2000" dirty="0" smtClean="0">
                <a:cs typeface="B Nazanin" pitchFamily="2" charset="-78"/>
              </a:rPr>
              <a:t>این </a:t>
            </a:r>
            <a:r>
              <a:rPr lang="ar-SA" sz="2000" dirty="0">
                <a:cs typeface="B Nazanin" pitchFamily="2" charset="-78"/>
              </a:rPr>
              <a:t>دسته کتابهای الکترونیکی با استفاده از امکانات صوتی و الکترونیکی تا حدی با کاربر رابطه برقرار می‌کنند</a:t>
            </a:r>
            <a:r>
              <a:rPr lang="en-US" sz="2000" dirty="0">
                <a:cs typeface="B Nazanin" pitchFamily="2" charset="-78"/>
              </a:rPr>
              <a:t>. </a:t>
            </a:r>
          </a:p>
          <a:p>
            <a:pPr algn="r" rtl="1">
              <a:defRPr/>
            </a:pPr>
            <a:r>
              <a:rPr lang="ar-SA" sz="2000" b="1" dirty="0" smtClean="0">
                <a:solidFill>
                  <a:srgbClr val="FF0000"/>
                </a:solidFill>
                <a:cs typeface="B Nazanin" pitchFamily="2" charset="-78"/>
              </a:rPr>
              <a:t>کتابهای </a:t>
            </a:r>
            <a:r>
              <a:rPr lang="ar-SA" sz="2000" b="1" dirty="0">
                <a:solidFill>
                  <a:srgbClr val="FF0000"/>
                </a:solidFill>
                <a:cs typeface="B Nazanin" pitchFamily="2" charset="-78"/>
              </a:rPr>
              <a:t>الکترونیکی در محیط وب </a:t>
            </a:r>
            <a:r>
              <a:rPr lang="ar-SA" sz="2000" dirty="0">
                <a:cs typeface="B Nazanin" pitchFamily="2" charset="-78"/>
              </a:rPr>
              <a:t>بیشتر در قالب</a:t>
            </a:r>
            <a:r>
              <a:rPr lang="en-US" sz="2000" dirty="0">
                <a:cs typeface="B Nazanin" pitchFamily="2" charset="-78"/>
              </a:rPr>
              <a:t> PDF</a:t>
            </a:r>
            <a:r>
              <a:rPr lang="ar-SA" sz="2000" dirty="0">
                <a:cs typeface="B Nazanin" pitchFamily="2" charset="-78"/>
              </a:rPr>
              <a:t>، </a:t>
            </a:r>
            <a:r>
              <a:rPr lang="en-US" sz="2000" dirty="0">
                <a:cs typeface="B Nazanin" pitchFamily="2" charset="-78"/>
              </a:rPr>
              <a:t>HTML</a:t>
            </a:r>
            <a:r>
              <a:rPr lang="ar-SA" sz="2000" dirty="0">
                <a:cs typeface="B Nazanin" pitchFamily="2" charset="-78"/>
              </a:rPr>
              <a:t>، و یا متن ساده در دسترس قرار می‌گیرند. برای مطالعه برخی *کتابهای الکترونیکی باید همه متن کتابها را به کامپیوتر شخصی خود انتقال داد و یا صفحه یا فصل آنها را مطالعه کرد</a:t>
            </a:r>
            <a:endParaRPr lang="en-US" sz="2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13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699</TotalTime>
  <Words>950</Words>
  <Application>Microsoft Office PowerPoint</Application>
  <PresentationFormat>On-screen Show (4:3)</PresentationFormat>
  <Paragraphs>95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Solstice</vt:lpstr>
      <vt:lpstr>PowerPoint Presentation</vt:lpstr>
      <vt:lpstr>کارگاه آموزش دسترسی به کتب الکترونیکی در وب</vt:lpstr>
      <vt:lpstr>PowerPoint Presentation</vt:lpstr>
      <vt:lpstr>کتاب الکترونیکی</vt:lpstr>
      <vt:lpstr>فرق PDF  با EPUB چیست؟</vt:lpstr>
      <vt:lpstr>فرمت ای پاب متن را با سایز صفحه نمایش تطبیق می دهد و در عین حال صفحه آرایی را به هم نمی ریزد.ای پاب به شما اجازه می دهد متن را عوض کنید و فونت دلخواه خود را انتخاب کنید . شما می توانید آن ها را ورق زده یا یادداشت بنویسید.   چند اپلیکیشن برتر برای خواندن کتاب های ای پاب در ویندوز 1-AdobDigitalEdition  2-cover 3-kobo 4-freda 5-nook </vt:lpstr>
      <vt:lpstr>ویژگی کتاب الکترونیکی</vt:lpstr>
      <vt:lpstr>ادامه ویژگی کتاب های الکترونیکی</vt:lpstr>
      <vt:lpstr>انواع کتابهای الکترونیکی  با توجه به ویژگیها، امکانات، و کاربردهایشان </vt:lpstr>
      <vt:lpstr>مهم‌ترین مزایای نشر کتاب در محیط وب از نظر ناشران </vt:lpstr>
      <vt:lpstr>محدودیتهای نشر کتاب در محیط وب  </vt:lpstr>
      <vt:lpstr>PowerPoint Presentation</vt:lpstr>
      <vt:lpstr>کتابخانه دیجیتال</vt:lpstr>
      <vt:lpstr>PowerPoint Presentation</vt:lpstr>
      <vt:lpstr>پایگاه های کتابخانه دیجیتال</vt:lpstr>
      <vt:lpstr>پایگاه اطلاعاتی science Direct https://www.sciencedirect.com</vt:lpstr>
      <vt:lpstr>PowerPoint Presentation</vt:lpstr>
      <vt:lpstr>Quick search جستجوی سریع</vt:lpstr>
      <vt:lpstr>Advanced search جستجوی پیشرفته</vt:lpstr>
      <vt:lpstr>Journals &amp; Books Browse مرور مجلات و کتاب ها</vt:lpstr>
      <vt:lpstr>پایگاه اطلاعاتی wiley https://onlinelibrary.wiley.com</vt:lpstr>
      <vt:lpstr>پایگاه اطلاعاتی clinical key https://www.clinicalkey.com</vt:lpstr>
      <vt:lpstr>پایگاه اطلاعاتی springer https://link.springer.com</vt:lpstr>
      <vt:lpstr>کتابخانه دیجیتالی گیگا لیب http://gigalib.org</vt:lpstr>
      <vt:lpstr>سامانه منبع یاب https://rsf.research.ac.ir</vt:lpstr>
      <vt:lpstr>اکسترن https://extern.ir/book</vt:lpstr>
      <vt:lpstr>سایت های خرید کتاب</vt:lpstr>
      <vt:lpstr>آمازون http://www.amazon.com</vt:lpstr>
      <vt:lpstr>آدینه بووک http://www.adinehbook.com</vt:lpstr>
      <vt:lpstr>سایت کتابراه https://www.ketabrah.ir</vt:lpstr>
      <vt:lpstr>https://iranpaper.ir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</dc:creator>
  <cp:lastModifiedBy>f</cp:lastModifiedBy>
  <cp:revision>96</cp:revision>
  <dcterms:created xsi:type="dcterms:W3CDTF">2023-09-23T04:13:40Z</dcterms:created>
  <dcterms:modified xsi:type="dcterms:W3CDTF">2023-11-11T05:40:56Z</dcterms:modified>
</cp:coreProperties>
</file>