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54" r:id="rId1"/>
  </p:sldMasterIdLst>
  <p:notesMasterIdLst>
    <p:notesMasterId r:id="rId25"/>
  </p:notesMasterIdLst>
  <p:sldIdLst>
    <p:sldId id="256" r:id="rId2"/>
    <p:sldId id="264" r:id="rId3"/>
    <p:sldId id="265" r:id="rId4"/>
    <p:sldId id="267" r:id="rId5"/>
    <p:sldId id="377" r:id="rId6"/>
    <p:sldId id="372" r:id="rId7"/>
    <p:sldId id="373" r:id="rId8"/>
    <p:sldId id="374" r:id="rId9"/>
    <p:sldId id="376" r:id="rId10"/>
    <p:sldId id="384" r:id="rId11"/>
    <p:sldId id="262" r:id="rId12"/>
    <p:sldId id="378" r:id="rId13"/>
    <p:sldId id="371" r:id="rId14"/>
    <p:sldId id="379" r:id="rId15"/>
    <p:sldId id="380" r:id="rId16"/>
    <p:sldId id="381" r:id="rId17"/>
    <p:sldId id="382" r:id="rId18"/>
    <p:sldId id="383" r:id="rId19"/>
    <p:sldId id="385" r:id="rId20"/>
    <p:sldId id="386" r:id="rId21"/>
    <p:sldId id="387" r:id="rId22"/>
    <p:sldId id="389"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99" autoAdjust="0"/>
    <p:restoredTop sz="84899" autoAdjust="0"/>
  </p:normalViewPr>
  <p:slideViewPr>
    <p:cSldViewPr snapToGrid="0">
      <p:cViewPr>
        <p:scale>
          <a:sx n="68" d="100"/>
          <a:sy n="68" d="100"/>
        </p:scale>
        <p:origin x="-72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1B1F4-1256-42AE-BB60-C38401D304C8}"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FD11D-7A5E-4AFB-A040-2C7B4724AB98}" type="slidenum">
              <a:rPr lang="en-US" smtClean="0"/>
              <a:t>‹#›</a:t>
            </a:fld>
            <a:endParaRPr lang="en-US"/>
          </a:p>
        </p:txBody>
      </p:sp>
    </p:spTree>
    <p:extLst>
      <p:ext uri="{BB962C8B-B14F-4D97-AF65-F5344CB8AC3E}">
        <p14:creationId xmlns:p14="http://schemas.microsoft.com/office/powerpoint/2010/main" val="280995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5FD11D-7A5E-4AFB-A040-2C7B4724AB98}" type="slidenum">
              <a:rPr lang="en-US" smtClean="0"/>
              <a:t>1</a:t>
            </a:fld>
            <a:endParaRPr lang="en-US"/>
          </a:p>
        </p:txBody>
      </p:sp>
    </p:spTree>
    <p:extLst>
      <p:ext uri="{BB962C8B-B14F-4D97-AF65-F5344CB8AC3E}">
        <p14:creationId xmlns:p14="http://schemas.microsoft.com/office/powerpoint/2010/main" val="267664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5FD11D-7A5E-4AFB-A040-2C7B4724AB98}" type="slidenum">
              <a:rPr lang="en-US" smtClean="0"/>
              <a:t>2</a:t>
            </a:fld>
            <a:endParaRPr lang="en-US"/>
          </a:p>
        </p:txBody>
      </p:sp>
    </p:spTree>
    <p:extLst>
      <p:ext uri="{BB962C8B-B14F-4D97-AF65-F5344CB8AC3E}">
        <p14:creationId xmlns:p14="http://schemas.microsoft.com/office/powerpoint/2010/main" val="418058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FD11D-7A5E-4AFB-A040-2C7B4724AB98}" type="slidenum">
              <a:rPr lang="en-US" smtClean="0"/>
              <a:t>12</a:t>
            </a:fld>
            <a:endParaRPr lang="en-US"/>
          </a:p>
        </p:txBody>
      </p:sp>
    </p:spTree>
    <p:extLst>
      <p:ext uri="{BB962C8B-B14F-4D97-AF65-F5344CB8AC3E}">
        <p14:creationId xmlns:p14="http://schemas.microsoft.com/office/powerpoint/2010/main" val="295385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7D65A466-25A1-48CF-8CBC-5E885DBAE9B7}"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26173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C9AB1F-08EE-4C54-8FCC-FAF71024406F}" type="datetime1">
              <a:rPr lang="en-US" smtClean="0"/>
              <a:t>2/26/2024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408474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193C3A3-EB54-49B7-9C36-252EDF6F1E8E}"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240838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F39A81D-9643-4D18-BC68-4E2A12F75C6E}"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E7041-42A9-4622-BD96-FE0AD2F07281}" type="slidenum">
              <a:rPr lang="en-US" smtClean="0"/>
              <a:t>‹#›</a:t>
            </a:fld>
            <a:endParaRPr lang="en-US"/>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271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3200">
                <a:solidFill>
                  <a:srgbClr val="0070C0"/>
                </a:solidFill>
                <a:cs typeface="B Titr" panose="00000700000000000000" pitchFamily="2" charset="-78"/>
              </a:defRPr>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algn="r" rtl="1">
              <a:defRPr sz="2600">
                <a:cs typeface="B Zar" panose="00000400000000000000" pitchFamily="2" charset="-78"/>
              </a:defRPr>
            </a:lvl1pPr>
            <a:lvl2pPr algn="r" rtl="1">
              <a:defRPr sz="2600">
                <a:cs typeface="B Zar" panose="00000400000000000000" pitchFamily="2" charset="-78"/>
              </a:defRPr>
            </a:lvl2pPr>
            <a:lvl3pPr algn="r" rtl="1">
              <a:defRPr sz="2600">
                <a:cs typeface="B Zar" panose="00000400000000000000" pitchFamily="2" charset="-78"/>
              </a:defRPr>
            </a:lvl3pPr>
            <a:lvl4pPr algn="r" rtl="1">
              <a:defRPr sz="2600">
                <a:cs typeface="B Zar" panose="00000400000000000000" pitchFamily="2" charset="-78"/>
              </a:defRPr>
            </a:lvl4pPr>
            <a:lvl5pPr algn="r" rtl="1">
              <a:defRPr sz="2600">
                <a:cs typeface="B Zar"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9256023" y="6346871"/>
            <a:ext cx="1829559" cy="365125"/>
          </a:xfrm>
        </p:spPr>
        <p:txBody>
          <a:bodyPr/>
          <a:lstStyle/>
          <a:p>
            <a:fld id="{ECBFF918-11E8-4CF4-9908-1A8DBDEC8245}"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4900" y="6359161"/>
            <a:ext cx="1828800" cy="365125"/>
          </a:xfrm>
        </p:spPr>
        <p:txBody>
          <a:bodyPr/>
          <a:lstStyle>
            <a:lvl1pPr algn="l" rtl="1">
              <a:defRPr>
                <a:cs typeface="B Homa" panose="00000400000000000000" pitchFamily="2" charset="-78"/>
              </a:defRPr>
            </a:lvl1pPr>
          </a:lstStyle>
          <a:p>
            <a:fld id="{9D4E7041-42A9-4622-BD96-FE0AD2F07281}" type="slidenum">
              <a:rPr lang="en-US" smtClean="0"/>
              <a:pPr/>
              <a:t>‹#›</a:t>
            </a:fld>
            <a:endParaRPr lang="en-US" dirty="0"/>
          </a:p>
        </p:txBody>
      </p:sp>
    </p:spTree>
    <p:extLst>
      <p:ext uri="{BB962C8B-B14F-4D97-AF65-F5344CB8AC3E}">
        <p14:creationId xmlns:p14="http://schemas.microsoft.com/office/powerpoint/2010/main" val="142769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54724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4008-C7E7-45A5-A8DF-8516F775C6AA}"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E7041-42A9-4622-BD96-FE0AD2F07281}" type="slidenum">
              <a:rPr lang="en-US" smtClean="0"/>
              <a:t>‹#›</a:t>
            </a:fld>
            <a:endParaRPr lang="en-US"/>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42284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67319E5-7E1E-484D-B679-3DCAB9E799FA}"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29898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D539E934-0DA8-49C9-AB8D-B7A3EB554581}" type="datetime1">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272844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0832A86-E3F3-4BA2-AF66-50D101CB6D16}" type="datetime1">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593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DC1B-2446-4EF1-8F5D-99EB9D71B707}" type="datetime1">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81464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346E3-FBA9-4997-8E86-01D50C825D8B}"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E7041-42A9-4622-BD96-FE0AD2F07281}" type="slidenum">
              <a:rPr lang="en-US" smtClean="0"/>
              <a:t>‹#›</a:t>
            </a:fld>
            <a:endParaRPr lang="en-US"/>
          </a:p>
        </p:txBody>
      </p:sp>
    </p:spTree>
    <p:extLst>
      <p:ext uri="{BB962C8B-B14F-4D97-AF65-F5344CB8AC3E}">
        <p14:creationId xmlns:p14="http://schemas.microsoft.com/office/powerpoint/2010/main" val="12853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C033895A-6511-469E-9C79-0AD542C4E5B0}" type="datetime1">
              <a:rPr lang="en-US" smtClean="0"/>
              <a:t>2/26/2024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9D4E7041-42A9-4622-BD96-FE0AD2F07281}" type="slidenum">
              <a:rPr lang="en-US" smtClean="0"/>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34020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4400" rtl="1" eaLnBrk="1" latinLnBrk="0" hangingPunct="1">
        <a:lnSpc>
          <a:spcPct val="90000"/>
        </a:lnSpc>
        <a:spcBef>
          <a:spcPct val="0"/>
        </a:spcBef>
        <a:buNone/>
        <a:defRPr sz="2800" kern="1200">
          <a:solidFill>
            <a:schemeClr val="tx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B Zar" panose="00000400000000000000" pitchFamily="2" charset="-78"/>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B Zar" panose="00000400000000000000" pitchFamily="2" charset="-78"/>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B Zar" panose="00000400000000000000" pitchFamily="2" charset="-78"/>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197" y="1527726"/>
            <a:ext cx="5636300" cy="671777"/>
          </a:xfrm>
        </p:spPr>
        <p:txBody>
          <a:bodyPr>
            <a:normAutofit fontScale="90000"/>
          </a:bodyPr>
          <a:lstStyle/>
          <a:p>
            <a:pPr algn="ctr" rtl="1"/>
            <a:r>
              <a:rPr lang="fa-IR" sz="4800" dirty="0" smtClean="0">
                <a:solidFill>
                  <a:schemeClr val="accent1">
                    <a:lumMod val="75000"/>
                  </a:schemeClr>
                </a:solidFill>
              </a:rPr>
              <a:t>سابمیت مقالات </a:t>
            </a:r>
            <a:endParaRPr lang="en-US" sz="4800" dirty="0">
              <a:solidFill>
                <a:schemeClr val="accent1">
                  <a:lumMod val="75000"/>
                </a:schemeClr>
              </a:solidFill>
              <a:cs typeface="B Titr" panose="00000700000000000000" pitchFamily="2" charset="-78"/>
            </a:endParaRPr>
          </a:p>
        </p:txBody>
      </p:sp>
      <p:sp>
        <p:nvSpPr>
          <p:cNvPr id="3" name="Subtitle 2"/>
          <p:cNvSpPr>
            <a:spLocks noGrp="1"/>
          </p:cNvSpPr>
          <p:nvPr>
            <p:ph type="subTitle" idx="1"/>
          </p:nvPr>
        </p:nvSpPr>
        <p:spPr>
          <a:xfrm>
            <a:off x="854676" y="4674148"/>
            <a:ext cx="4541520" cy="1040852"/>
          </a:xfrm>
        </p:spPr>
        <p:txBody>
          <a:bodyPr>
            <a:normAutofit fontScale="77500" lnSpcReduction="20000"/>
          </a:bodyPr>
          <a:lstStyle/>
          <a:p>
            <a:pPr algn="ctr" rtl="1">
              <a:lnSpc>
                <a:spcPct val="150000"/>
              </a:lnSpc>
            </a:pPr>
            <a:r>
              <a:rPr lang="fa-IR" sz="3000" dirty="0" smtClean="0">
                <a:solidFill>
                  <a:srgbClr val="0070C0"/>
                </a:solidFill>
              </a:rPr>
              <a:t>انسیه آقاجانی </a:t>
            </a:r>
            <a:endParaRPr lang="en-US" sz="3000" dirty="0">
              <a:solidFill>
                <a:srgbClr val="0070C0"/>
              </a:solidFill>
              <a:cs typeface="B Zar" panose="00000400000000000000" pitchFamily="2" charset="-78"/>
            </a:endParaRPr>
          </a:p>
          <a:p>
            <a:pPr algn="ctr" rtl="1">
              <a:lnSpc>
                <a:spcPct val="150000"/>
              </a:lnSpc>
            </a:pPr>
            <a:r>
              <a:rPr lang="fa-IR" sz="2800" dirty="0" smtClean="0">
                <a:solidFill>
                  <a:srgbClr val="0070C0"/>
                </a:solidFill>
                <a:cs typeface="B Zar" panose="00000400000000000000" pitchFamily="2" charset="-78"/>
              </a:rPr>
              <a:t>ارشد مدیریت اطلاعات </a:t>
            </a:r>
            <a:endParaRPr lang="fa-IR" sz="2800" dirty="0">
              <a:solidFill>
                <a:srgbClr val="0070C0"/>
              </a:solidFill>
              <a:cs typeface="B Zar" panose="00000400000000000000" pitchFamily="2" charset="-78"/>
            </a:endParaRPr>
          </a:p>
          <a:p>
            <a:pPr algn="ctr" rtl="1"/>
            <a:endParaRPr lang="en-US" sz="2800" dirty="0"/>
          </a:p>
        </p:txBody>
      </p:sp>
      <p:sp>
        <p:nvSpPr>
          <p:cNvPr id="5" name="Rectangle 4"/>
          <p:cNvSpPr/>
          <p:nvPr/>
        </p:nvSpPr>
        <p:spPr>
          <a:xfrm>
            <a:off x="212125" y="2434552"/>
            <a:ext cx="6443110" cy="461665"/>
          </a:xfrm>
          <a:prstGeom prst="rect">
            <a:avLst/>
          </a:prstGeom>
        </p:spPr>
        <p:txBody>
          <a:bodyPr wrap="none">
            <a:spAutoFit/>
          </a:bodyPr>
          <a:lstStyle/>
          <a:p>
            <a:r>
              <a:rPr lang="en-US" sz="2400" b="1" dirty="0">
                <a:solidFill>
                  <a:srgbClr val="0070C0"/>
                </a:solidFill>
              </a:rPr>
              <a:t>Top tips for a successful manuscript submission</a:t>
            </a:r>
          </a:p>
        </p:txBody>
      </p:sp>
      <p:pic>
        <p:nvPicPr>
          <p:cNvPr id="7" name="Picture 6">
            <a:extLst>
              <a:ext uri="{FF2B5EF4-FFF2-40B4-BE49-F238E27FC236}">
                <a16:creationId xmlns:a16="http://schemas.microsoft.com/office/drawing/2014/main" xmlns="" id="{B4C21A76-45D3-4295-897A-A6597EAF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462" y="1538498"/>
            <a:ext cx="4541520" cy="4328902"/>
          </a:xfrm>
          <a:prstGeom prst="rect">
            <a:avLst/>
          </a:prstGeom>
        </p:spPr>
      </p:pic>
    </p:spTree>
    <p:extLst>
      <p:ext uri="{BB962C8B-B14F-4D97-AF65-F5344CB8AC3E}">
        <p14:creationId xmlns:p14="http://schemas.microsoft.com/office/powerpoint/2010/main" val="299542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616" y="358346"/>
            <a:ext cx="10700952" cy="6166022"/>
          </a:xfrm>
        </p:spPr>
      </p:pic>
      <p:sp>
        <p:nvSpPr>
          <p:cNvPr id="4" name="Slide Number Placeholder 3"/>
          <p:cNvSpPr>
            <a:spLocks noGrp="1"/>
          </p:cNvSpPr>
          <p:nvPr>
            <p:ph type="sldNum" sz="quarter" idx="12"/>
          </p:nvPr>
        </p:nvSpPr>
        <p:spPr/>
        <p:txBody>
          <a:bodyPr/>
          <a:lstStyle/>
          <a:p>
            <a:fld id="{9D4E7041-42A9-4622-BD96-FE0AD2F07281}" type="slidenum">
              <a:rPr lang="en-US" smtClean="0"/>
              <a:pPr/>
              <a:t>10</a:t>
            </a:fld>
            <a:endParaRPr lang="en-US" dirty="0"/>
          </a:p>
        </p:txBody>
      </p:sp>
    </p:spTree>
    <p:extLst>
      <p:ext uri="{BB962C8B-B14F-4D97-AF65-F5344CB8AC3E}">
        <p14:creationId xmlns:p14="http://schemas.microsoft.com/office/powerpoint/2010/main" val="3595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مهم در انتخاب مجله</a:t>
            </a:r>
            <a:endParaRPr lang="en-US" dirty="0"/>
          </a:p>
        </p:txBody>
      </p:sp>
      <p:sp>
        <p:nvSpPr>
          <p:cNvPr id="3" name="Content Placeholder 2"/>
          <p:cNvSpPr>
            <a:spLocks noGrp="1"/>
          </p:cNvSpPr>
          <p:nvPr>
            <p:ph idx="1"/>
          </p:nvPr>
        </p:nvSpPr>
        <p:spPr>
          <a:xfrm>
            <a:off x="1104900" y="1736470"/>
            <a:ext cx="9980682" cy="4059382"/>
          </a:xfrm>
        </p:spPr>
        <p:txBody>
          <a:bodyPr>
            <a:normAutofit/>
          </a:bodyPr>
          <a:lstStyle/>
          <a:p>
            <a:pPr marL="0" indent="0">
              <a:buNone/>
            </a:pPr>
            <a:r>
              <a:rPr lang="fa-IR" b="1" dirty="0"/>
              <a:t>6. داوری مجله</a:t>
            </a:r>
          </a:p>
          <a:p>
            <a:pPr lvl="1"/>
            <a:r>
              <a:rPr lang="fa-IR" dirty="0"/>
              <a:t>  </a:t>
            </a:r>
            <a:r>
              <a:rPr lang="en-US" dirty="0"/>
              <a:t>Peer-review</a:t>
            </a:r>
            <a:r>
              <a:rPr lang="fa-IR" dirty="0"/>
              <a:t>: مقالات در این مجلات توسط سردبیر، پنل داوری و متخصصان موضوعی بررسی و ارزیابی می‌شوند. در بخش راهنما و سیاست‌های داوری مجله نحوه داوری و ارزیابی مقالات گفته شده است.</a:t>
            </a:r>
          </a:p>
          <a:p>
            <a:pPr lvl="1" algn="just"/>
            <a:r>
              <a:rPr lang="fa-IR" dirty="0"/>
              <a:t>انواع داوری‌ها شامل: </a:t>
            </a:r>
            <a:r>
              <a:rPr lang="en-US" dirty="0"/>
              <a:t>Single blind, Double blind, Triple blind, Open peer-review</a:t>
            </a:r>
          </a:p>
        </p:txBody>
      </p:sp>
      <p:sp>
        <p:nvSpPr>
          <p:cNvPr id="4" name="Slide Number Placeholder 3"/>
          <p:cNvSpPr>
            <a:spLocks noGrp="1"/>
          </p:cNvSpPr>
          <p:nvPr>
            <p:ph type="sldNum" sz="quarter" idx="12"/>
          </p:nvPr>
        </p:nvSpPr>
        <p:spPr/>
        <p:txBody>
          <a:bodyPr/>
          <a:lstStyle/>
          <a:p>
            <a:fld id="{9D4E7041-42A9-4622-BD96-FE0AD2F07281}" type="slidenum">
              <a:rPr lang="en-US" smtClean="0"/>
              <a:t>11</a:t>
            </a:fld>
            <a:endParaRPr lang="en-US"/>
          </a:p>
        </p:txBody>
      </p:sp>
    </p:spTree>
    <p:extLst>
      <p:ext uri="{BB962C8B-B14F-4D97-AF65-F5344CB8AC3E}">
        <p14:creationId xmlns:p14="http://schemas.microsoft.com/office/powerpoint/2010/main" val="23473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732873" cy="1096962"/>
          </a:xfrm>
        </p:spPr>
        <p:txBody>
          <a:bodyPr/>
          <a:lstStyle/>
          <a:p>
            <a:r>
              <a:rPr lang="fa-IR" dirty="0" smtClean="0"/>
              <a:t>صفحه عنوان </a:t>
            </a:r>
            <a:endParaRPr lang="en-US" dirty="0"/>
          </a:p>
        </p:txBody>
      </p:sp>
      <p:sp>
        <p:nvSpPr>
          <p:cNvPr id="3" name="Content Placeholder 2"/>
          <p:cNvSpPr>
            <a:spLocks noGrp="1"/>
          </p:cNvSpPr>
          <p:nvPr>
            <p:ph idx="1"/>
          </p:nvPr>
        </p:nvSpPr>
        <p:spPr>
          <a:xfrm>
            <a:off x="86497" y="1421027"/>
            <a:ext cx="11751275" cy="4938134"/>
          </a:xfrm>
        </p:spPr>
        <p:txBody>
          <a:bodyPr>
            <a:normAutofit lnSpcReduction="10000"/>
          </a:bodyPr>
          <a:lstStyle/>
          <a:p>
            <a:pPr marL="0" indent="0" algn="l" rtl="0">
              <a:buNone/>
            </a:pPr>
            <a:r>
              <a:rPr lang="en-US" b="1" dirty="0">
                <a:solidFill>
                  <a:srgbClr val="FF0000"/>
                </a:solidFill>
              </a:rPr>
              <a:t>Title page</a:t>
            </a:r>
            <a:endParaRPr lang="en-US" dirty="0">
              <a:solidFill>
                <a:srgbClr val="FF0000"/>
              </a:solidFill>
            </a:endParaRPr>
          </a:p>
          <a:p>
            <a:pPr marL="0" indent="0" algn="l" rtl="0">
              <a:buNone/>
            </a:pPr>
            <a:r>
              <a:rPr lang="en-US" dirty="0"/>
              <a:t>1) The full title</a:t>
            </a:r>
          </a:p>
          <a:p>
            <a:pPr marL="0" indent="0" algn="l" rtl="0">
              <a:buNone/>
            </a:pPr>
            <a:r>
              <a:rPr lang="en-US" dirty="0"/>
              <a:t>2) The short title of up to 40-70 characters</a:t>
            </a:r>
          </a:p>
          <a:p>
            <a:pPr marL="0" indent="0" algn="l" rtl="0">
              <a:buNone/>
            </a:pPr>
            <a:r>
              <a:rPr lang="en-US" dirty="0"/>
              <a:t>3) Names and affiliations of all authors and Title page</a:t>
            </a:r>
          </a:p>
          <a:p>
            <a:pPr marL="0" indent="0" algn="l" rtl="0">
              <a:buNone/>
            </a:pPr>
            <a:r>
              <a:rPr lang="en-US" dirty="0"/>
              <a:t>4) The full address, including email, telephone and fax of the author who is to check the proofs.</a:t>
            </a:r>
          </a:p>
          <a:p>
            <a:pPr indent="228600" algn="l" rtl="0"/>
            <a:r>
              <a:rPr lang="en-US" sz="2400" dirty="0"/>
              <a:t>Include the name(s) of any </a:t>
            </a:r>
            <a:r>
              <a:rPr lang="en-US" sz="2400" b="1" dirty="0"/>
              <a:t>sponsor</a:t>
            </a:r>
            <a:r>
              <a:rPr lang="en-US" sz="2400" dirty="0"/>
              <a:t>(s) of the research contained in the paper, along with </a:t>
            </a:r>
            <a:r>
              <a:rPr lang="en-US" sz="2400" b="1" dirty="0"/>
              <a:t>grant</a:t>
            </a:r>
            <a:r>
              <a:rPr lang="en-US" sz="2400" dirty="0"/>
              <a:t> number(s</a:t>
            </a:r>
            <a:r>
              <a:rPr lang="en-US" sz="2400" dirty="0" smtClean="0"/>
              <a:t>).</a:t>
            </a:r>
            <a:endParaRPr lang="fa-IR" sz="2400" dirty="0" smtClean="0"/>
          </a:p>
          <a:p>
            <a:pPr algn="l" rtl="0"/>
            <a:r>
              <a:rPr lang="en-US" b="1" dirty="0" smtClean="0">
                <a:solidFill>
                  <a:srgbClr val="FF0000"/>
                </a:solidFill>
              </a:rPr>
              <a:t>Abstract</a:t>
            </a:r>
            <a:endParaRPr lang="en-US" b="1" dirty="0">
              <a:solidFill>
                <a:srgbClr val="FF0000"/>
              </a:solidFill>
            </a:endParaRPr>
          </a:p>
          <a:p>
            <a:pPr marL="0" indent="0" algn="l" rtl="0">
              <a:buNone/>
            </a:pPr>
            <a:r>
              <a:rPr lang="en-US" b="1" dirty="0" smtClean="0">
                <a:solidFill>
                  <a:srgbClr val="FF0000"/>
                </a:solidFill>
              </a:rPr>
              <a:t>Keywords</a:t>
            </a:r>
            <a:r>
              <a:rPr lang="en-US" dirty="0"/>
              <a:t>. Authors should prepare no more than 5 keywords for their manuscript.</a:t>
            </a:r>
          </a:p>
        </p:txBody>
      </p:sp>
      <p:sp>
        <p:nvSpPr>
          <p:cNvPr id="4" name="Slide Number Placeholder 3"/>
          <p:cNvSpPr>
            <a:spLocks noGrp="1"/>
          </p:cNvSpPr>
          <p:nvPr>
            <p:ph type="sldNum" sz="quarter" idx="12"/>
          </p:nvPr>
        </p:nvSpPr>
        <p:spPr/>
        <p:txBody>
          <a:bodyPr/>
          <a:lstStyle/>
          <a:p>
            <a:fld id="{9D4E7041-42A9-4622-BD96-FE0AD2F07281}" type="slidenum">
              <a:rPr lang="en-US" smtClean="0"/>
              <a:pPr/>
              <a:t>12</a:t>
            </a:fld>
            <a:endParaRPr lang="en-US" dirty="0"/>
          </a:p>
        </p:txBody>
      </p:sp>
    </p:spTree>
    <p:extLst>
      <p:ext uri="{BB962C8B-B14F-4D97-AF65-F5344CB8AC3E}">
        <p14:creationId xmlns:p14="http://schemas.microsoft.com/office/powerpoint/2010/main" val="23656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0205" y="0"/>
            <a:ext cx="7611762" cy="6947153"/>
          </a:xfrm>
        </p:spPr>
      </p:pic>
      <p:sp>
        <p:nvSpPr>
          <p:cNvPr id="4" name="Slide Number Placeholder 3"/>
          <p:cNvSpPr>
            <a:spLocks noGrp="1"/>
          </p:cNvSpPr>
          <p:nvPr>
            <p:ph type="sldNum" sz="quarter" idx="12"/>
          </p:nvPr>
        </p:nvSpPr>
        <p:spPr/>
        <p:txBody>
          <a:bodyPr/>
          <a:lstStyle/>
          <a:p>
            <a:fld id="{9D4E7041-42A9-4622-BD96-FE0AD2F07281}" type="slidenum">
              <a:rPr lang="en-US" smtClean="0"/>
              <a:pPr/>
              <a:t>13</a:t>
            </a:fld>
            <a:endParaRPr lang="en-US" dirty="0"/>
          </a:p>
        </p:txBody>
      </p:sp>
    </p:spTree>
    <p:extLst>
      <p:ext uri="{BB962C8B-B14F-4D97-AF65-F5344CB8AC3E}">
        <p14:creationId xmlns:p14="http://schemas.microsoft.com/office/powerpoint/2010/main" val="8924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399241" cy="1096962"/>
          </a:xfrm>
        </p:spPr>
        <p:txBody>
          <a:bodyPr/>
          <a:lstStyle/>
          <a:p>
            <a:r>
              <a:rPr lang="fa-IR" dirty="0" smtClean="0"/>
              <a:t>تقدیر وتشکر </a:t>
            </a:r>
            <a:r>
              <a:rPr lang="en-US" dirty="0"/>
              <a:t>(</a:t>
            </a:r>
            <a:r>
              <a:rPr lang="en-US" b="1" dirty="0" smtClean="0"/>
              <a:t>Aknowledgment</a:t>
            </a:r>
            <a:r>
              <a:rPr lang="en-US" dirty="0" smtClean="0"/>
              <a:t>)</a:t>
            </a:r>
            <a:endParaRPr lang="en-US" dirty="0"/>
          </a:p>
        </p:txBody>
      </p:sp>
      <p:sp>
        <p:nvSpPr>
          <p:cNvPr id="3" name="Content Placeholder 2"/>
          <p:cNvSpPr>
            <a:spLocks noGrp="1"/>
          </p:cNvSpPr>
          <p:nvPr>
            <p:ph idx="1"/>
          </p:nvPr>
        </p:nvSpPr>
        <p:spPr>
          <a:xfrm>
            <a:off x="1104900" y="1600200"/>
            <a:ext cx="10522808" cy="4572000"/>
          </a:xfrm>
        </p:spPr>
        <p:txBody>
          <a:bodyPr/>
          <a:lstStyle/>
          <a:p>
            <a:pPr marL="0" indent="0">
              <a:buClr>
                <a:srgbClr val="C00000"/>
              </a:buClr>
              <a:buNone/>
            </a:pPr>
            <a:r>
              <a:rPr lang="ar-IQ" b="1" dirty="0"/>
              <a:t>قسمت تقدیر و تشکر مقاله معمولا یک یا چندین مورد زیر را در خود دارد:</a:t>
            </a:r>
          </a:p>
          <a:p>
            <a:pPr>
              <a:buClr>
                <a:srgbClr val="C00000"/>
              </a:buClr>
              <a:buFont typeface="Wingdings" panose="05000000000000000000" pitchFamily="2" charset="2"/>
              <a:buChar char="Ø"/>
            </a:pPr>
            <a:r>
              <a:rPr lang="ar-IQ" dirty="0"/>
              <a:t>منابع مالی (اگر تحقیق شما توسط نهاد سومی پشتیبانی مالی شده باشد)</a:t>
            </a:r>
          </a:p>
          <a:p>
            <a:pPr>
              <a:buClr>
                <a:srgbClr val="C00000"/>
              </a:buClr>
              <a:buFont typeface="Wingdings" panose="05000000000000000000" pitchFamily="2" charset="2"/>
              <a:buChar char="Ø"/>
            </a:pPr>
            <a:r>
              <a:rPr lang="ar-IQ" dirty="0"/>
              <a:t>افرادی که کمک های مختلفی به شما کرده اند (مثلا در طراحی آزمایش، در فراهم آوری مواد و غیره)</a:t>
            </a:r>
          </a:p>
          <a:p>
            <a:pPr>
              <a:buClr>
                <a:srgbClr val="C00000"/>
              </a:buClr>
              <a:buFont typeface="Wingdings" panose="05000000000000000000" pitchFamily="2" charset="2"/>
              <a:buChar char="Ø"/>
            </a:pPr>
            <a:r>
              <a:rPr lang="ar-IQ" dirty="0"/>
              <a:t>افرادی که ایده، پیشنهاد، تفسیر و از این دست موارد به شما ارائه داده اند.</a:t>
            </a:r>
          </a:p>
          <a:p>
            <a:pPr>
              <a:buClr>
                <a:srgbClr val="C00000"/>
              </a:buClr>
              <a:buFont typeface="Wingdings" panose="05000000000000000000" pitchFamily="2" charset="2"/>
              <a:buChar char="Ø"/>
            </a:pPr>
            <a:r>
              <a:rPr lang="ar-IQ" dirty="0"/>
              <a:t>شرکت </a:t>
            </a:r>
            <a:r>
              <a:rPr lang="ar-IQ" dirty="0" smtClean="0"/>
              <a:t>کنندگان </a:t>
            </a:r>
            <a:r>
              <a:rPr lang="ar-IQ" dirty="0"/>
              <a:t>/ افرادی که در پژوهش به نحوی شرکت کردند (مصاحبه، پرسشنامه و غیره)</a:t>
            </a:r>
          </a:p>
          <a:p>
            <a:pPr>
              <a:buClr>
                <a:srgbClr val="C00000"/>
              </a:buCl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14</a:t>
            </a:fld>
            <a:endParaRPr lang="en-US" dirty="0"/>
          </a:p>
        </p:txBody>
      </p:sp>
    </p:spTree>
    <p:extLst>
      <p:ext uri="{BB962C8B-B14F-4D97-AF65-F5344CB8AC3E}">
        <p14:creationId xmlns:p14="http://schemas.microsoft.com/office/powerpoint/2010/main" val="33729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76200"/>
            <a:ext cx="10535165" cy="1096962"/>
          </a:xfrm>
          <a:ln>
            <a:solidFill>
              <a:schemeClr val="accent1"/>
            </a:solidFill>
          </a:ln>
        </p:spPr>
        <p:txBody>
          <a:bodyPr/>
          <a:lstStyle/>
          <a:p>
            <a:r>
              <a:rPr lang="ar-IQ" dirty="0"/>
              <a:t>تضاد </a:t>
            </a:r>
            <a:r>
              <a:rPr lang="ar-IQ" dirty="0" smtClean="0"/>
              <a:t>منافع</a:t>
            </a:r>
            <a:r>
              <a:rPr lang="en-US" b="1" dirty="0" smtClean="0"/>
              <a:t>)</a:t>
            </a:r>
            <a:r>
              <a:rPr lang="ar-IQ" b="1" dirty="0" smtClean="0"/>
              <a:t> </a:t>
            </a:r>
            <a:r>
              <a:rPr lang="en-US" b="1" dirty="0" smtClean="0"/>
              <a:t>(Conflict of intrest</a:t>
            </a:r>
            <a:endParaRPr lang="en-US" b="1" dirty="0">
              <a:solidFill>
                <a:srgbClr val="002060"/>
              </a:solidFill>
            </a:endParaRPr>
          </a:p>
        </p:txBody>
      </p:sp>
      <p:sp>
        <p:nvSpPr>
          <p:cNvPr id="3" name="Content Placeholder 2"/>
          <p:cNvSpPr>
            <a:spLocks noGrp="1"/>
          </p:cNvSpPr>
          <p:nvPr>
            <p:ph idx="1"/>
          </p:nvPr>
        </p:nvSpPr>
        <p:spPr/>
        <p:txBody>
          <a:bodyPr/>
          <a:lstStyle/>
          <a:p>
            <a:pPr algn="just">
              <a:lnSpc>
                <a:spcPct val="150000"/>
              </a:lnSpc>
              <a:buFont typeface="Wingdings" panose="05000000000000000000" pitchFamily="2" charset="2"/>
              <a:buChar char="Ø"/>
            </a:pPr>
            <a:r>
              <a:rPr lang="ar-IQ" dirty="0"/>
              <a:t>تضاد منافع به عنوان بخشی از اخلاق پژوهش مطرح می شود. در واقع از آنجایی که ممکن است در نگارش مقاله چند نفر با هم همکاری داشته باشند و یا مقاله تحت حمایت سازمان یا نهاد خاصی بوده باشد لازم است تا در خصوص چاپ مقاله در ژورنال خاص و همچنین ترتیب نویسندگان رضایت طرفین موجود باشد.</a:t>
            </a:r>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15</a:t>
            </a:fld>
            <a:endParaRPr lang="en-US" dirty="0"/>
          </a:p>
        </p:txBody>
      </p:sp>
    </p:spTree>
    <p:extLst>
      <p:ext uri="{BB962C8B-B14F-4D97-AF65-F5344CB8AC3E}">
        <p14:creationId xmlns:p14="http://schemas.microsoft.com/office/powerpoint/2010/main" val="378744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b="1" dirty="0"/>
              <a:t>سهم نویسندگان (</a:t>
            </a:r>
            <a:r>
              <a:rPr lang="en-US" b="1" dirty="0"/>
              <a:t>Author’s </a:t>
            </a:r>
            <a:r>
              <a:rPr lang="en-US" b="1" dirty="0" smtClean="0"/>
              <a:t>Contributions</a:t>
            </a:r>
            <a:r>
              <a:rPr lang="en-US" b="1" dirty="0"/>
              <a:t> </a:t>
            </a:r>
            <a:r>
              <a:rPr lang="ar-IQ" b="1" dirty="0" smtClean="0"/>
              <a:t>)</a:t>
            </a:r>
            <a:r>
              <a:rPr lang="ar-IQ" dirty="0"/>
              <a:t/>
            </a:r>
            <a:br>
              <a:rPr lang="ar-IQ" dirty="0"/>
            </a:br>
            <a:endParaRPr lang="en-US" dirty="0"/>
          </a:p>
        </p:txBody>
      </p:sp>
      <p:sp>
        <p:nvSpPr>
          <p:cNvPr id="3" name="Content Placeholder 2"/>
          <p:cNvSpPr>
            <a:spLocks noGrp="1"/>
          </p:cNvSpPr>
          <p:nvPr>
            <p:ph idx="1"/>
          </p:nvPr>
        </p:nvSpPr>
        <p:spPr>
          <a:xfrm>
            <a:off x="395415" y="1600200"/>
            <a:ext cx="11578281" cy="4368114"/>
          </a:xfrm>
        </p:spPr>
        <p:txBody>
          <a:bodyPr/>
          <a:lstStyle/>
          <a:p>
            <a:pPr>
              <a:lnSpc>
                <a:spcPct val="200000"/>
              </a:lnSpc>
              <a:buFont typeface="Wingdings" panose="05000000000000000000" pitchFamily="2" charset="2"/>
              <a:buChar char="Ø"/>
            </a:pPr>
            <a:r>
              <a:rPr lang="ar-IQ" b="1" dirty="0"/>
              <a:t>در این بخش در یک پاراگراف توضیح داده میشود که هرکدام از نویسندگان چه کاری را برای مقاله انجام داده‌اند.</a:t>
            </a:r>
            <a:r>
              <a:rPr lang="ar-IQ" dirty="0"/>
              <a:t/>
            </a:r>
            <a:br>
              <a:rPr lang="ar-IQ" dirty="0"/>
            </a:br>
            <a:r>
              <a:rPr lang="ar-IQ" u="sng" dirty="0"/>
              <a:t>مثال:</a:t>
            </a:r>
            <a:r>
              <a:rPr lang="ar-IQ" dirty="0"/>
              <a:t> آقای </a:t>
            </a:r>
            <a:r>
              <a:rPr lang="en-US" dirty="0"/>
              <a:t>A: </a:t>
            </a:r>
            <a:r>
              <a:rPr lang="ar-IQ" dirty="0"/>
              <a:t>نگارش اولیه و تهیه درافت اولیه مقاله را بر عهده داشت. خانم </a:t>
            </a:r>
            <a:r>
              <a:rPr lang="en-US" dirty="0"/>
              <a:t>B: </a:t>
            </a:r>
            <a:r>
              <a:rPr lang="ar-IQ" dirty="0"/>
              <a:t>بخش آنالیز آماری داده ها را بر عهده داشت. آقای </a:t>
            </a:r>
            <a:r>
              <a:rPr lang="en-US" dirty="0"/>
              <a:t>C: </a:t>
            </a:r>
            <a:r>
              <a:rPr lang="ar-IQ" dirty="0"/>
              <a:t>سابمیت و پیگیری و رویژن مقاله را انجام داده و خانم </a:t>
            </a:r>
            <a:r>
              <a:rPr lang="en-US" dirty="0"/>
              <a:t>D: </a:t>
            </a:r>
            <a:r>
              <a:rPr lang="ar-IQ" dirty="0"/>
              <a:t>ایده اولیه مطالعه و کارهای آزمایشگاهی را به انجام رسانید.</a:t>
            </a:r>
            <a:endParaRPr lang="en-US" dirty="0"/>
          </a:p>
          <a:p>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16</a:t>
            </a:fld>
            <a:endParaRPr lang="en-US" dirty="0"/>
          </a:p>
        </p:txBody>
      </p:sp>
    </p:spTree>
    <p:extLst>
      <p:ext uri="{BB962C8B-B14F-4D97-AF65-F5344CB8AC3E}">
        <p14:creationId xmlns:p14="http://schemas.microsoft.com/office/powerpoint/2010/main" val="89467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 style </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660" y="1140684"/>
            <a:ext cx="8143102" cy="5717316"/>
          </a:xfrm>
        </p:spPr>
      </p:pic>
      <p:sp>
        <p:nvSpPr>
          <p:cNvPr id="4" name="Slide Number Placeholder 3"/>
          <p:cNvSpPr>
            <a:spLocks noGrp="1"/>
          </p:cNvSpPr>
          <p:nvPr>
            <p:ph type="sldNum" sz="quarter" idx="12"/>
          </p:nvPr>
        </p:nvSpPr>
        <p:spPr/>
        <p:txBody>
          <a:bodyPr/>
          <a:lstStyle/>
          <a:p>
            <a:fld id="{9D4E7041-42A9-4622-BD96-FE0AD2F07281}" type="slidenum">
              <a:rPr lang="en-US" smtClean="0"/>
              <a:pPr/>
              <a:t>17</a:t>
            </a:fld>
            <a:endParaRPr lang="en-US" dirty="0"/>
          </a:p>
        </p:txBody>
      </p:sp>
    </p:spTree>
    <p:extLst>
      <p:ext uri="{BB962C8B-B14F-4D97-AF65-F5344CB8AC3E}">
        <p14:creationId xmlns:p14="http://schemas.microsoft.com/office/powerpoint/2010/main" val="160490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چکیده گرافیکی</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170" y="1300956"/>
            <a:ext cx="9126495" cy="5058204"/>
          </a:xfrm>
        </p:spPr>
      </p:pic>
      <p:sp>
        <p:nvSpPr>
          <p:cNvPr id="4" name="Slide Number Placeholder 3"/>
          <p:cNvSpPr>
            <a:spLocks noGrp="1"/>
          </p:cNvSpPr>
          <p:nvPr>
            <p:ph type="sldNum" sz="quarter" idx="12"/>
          </p:nvPr>
        </p:nvSpPr>
        <p:spPr/>
        <p:txBody>
          <a:bodyPr/>
          <a:lstStyle/>
          <a:p>
            <a:fld id="{9D4E7041-42A9-4622-BD96-FE0AD2F07281}" type="slidenum">
              <a:rPr lang="en-US" smtClean="0"/>
              <a:pPr/>
              <a:t>18</a:t>
            </a:fld>
            <a:endParaRPr lang="en-US" dirty="0"/>
          </a:p>
        </p:txBody>
      </p:sp>
    </p:spTree>
    <p:extLst>
      <p:ext uri="{BB962C8B-B14F-4D97-AF65-F5344CB8AC3E}">
        <p14:creationId xmlns:p14="http://schemas.microsoft.com/office/powerpoint/2010/main" val="275614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85" y="284205"/>
            <a:ext cx="10663880" cy="6252519"/>
          </a:xfrm>
        </p:spPr>
      </p:pic>
      <p:sp>
        <p:nvSpPr>
          <p:cNvPr id="4" name="Slide Number Placeholder 3"/>
          <p:cNvSpPr>
            <a:spLocks noGrp="1"/>
          </p:cNvSpPr>
          <p:nvPr>
            <p:ph type="sldNum" sz="quarter" idx="12"/>
          </p:nvPr>
        </p:nvSpPr>
        <p:spPr/>
        <p:txBody>
          <a:bodyPr/>
          <a:lstStyle/>
          <a:p>
            <a:fld id="{9D4E7041-42A9-4622-BD96-FE0AD2F07281}" type="slidenum">
              <a:rPr lang="en-US" smtClean="0"/>
              <a:pPr/>
              <a:t>19</a:t>
            </a:fld>
            <a:endParaRPr lang="en-US" dirty="0"/>
          </a:p>
        </p:txBody>
      </p:sp>
    </p:spTree>
    <p:extLst>
      <p:ext uri="{BB962C8B-B14F-4D97-AF65-F5344CB8AC3E}">
        <p14:creationId xmlns:p14="http://schemas.microsoft.com/office/powerpoint/2010/main" val="38593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p:sp>
        <p:nvSpPr>
          <p:cNvPr id="3" name="Content Placeholder 2"/>
          <p:cNvSpPr>
            <a:spLocks noGrp="1"/>
          </p:cNvSpPr>
          <p:nvPr>
            <p:ph idx="1"/>
          </p:nvPr>
        </p:nvSpPr>
        <p:spPr/>
        <p:txBody>
          <a:bodyPr>
            <a:normAutofit/>
          </a:bodyPr>
          <a:lstStyle/>
          <a:p>
            <a:r>
              <a:rPr lang="fa-IR" dirty="0"/>
              <a:t>یکی از ملزومات موفقیت برای پژوهشگران و دانشجویان، انتشار مقالات علمی است و دانشگاه‌ها و مؤسسات علمی از تعداد انتشارات به عنوان شاخصی برای اعتباردهی به اشخاص استفاده می‌کنند</a:t>
            </a:r>
            <a:r>
              <a:rPr lang="fa-IR" dirty="0" smtClean="0"/>
              <a:t>.</a:t>
            </a:r>
          </a:p>
          <a:p>
            <a:endParaRPr lang="fa-IR" dirty="0"/>
          </a:p>
          <a:p>
            <a:r>
              <a:rPr lang="fa-IR" dirty="0" smtClean="0"/>
              <a:t>مجلات </a:t>
            </a:r>
            <a:r>
              <a:rPr lang="fa-IR" dirty="0"/>
              <a:t>از کانال‌های اصلی برای ارتباطات علمی به شمار می‌آیند. از اهداف اصلی این کانال علمی، اشاعه اطلاعات علمی با کیفیت است.</a:t>
            </a:r>
          </a:p>
        </p:txBody>
      </p:sp>
      <p:sp>
        <p:nvSpPr>
          <p:cNvPr id="4" name="Slide Number Placeholder 3"/>
          <p:cNvSpPr>
            <a:spLocks noGrp="1"/>
          </p:cNvSpPr>
          <p:nvPr>
            <p:ph type="sldNum" sz="quarter" idx="12"/>
          </p:nvPr>
        </p:nvSpPr>
        <p:spPr/>
        <p:txBody>
          <a:bodyPr/>
          <a:lstStyle/>
          <a:p>
            <a:fld id="{9D4E7041-42A9-4622-BD96-FE0AD2F07281}" type="slidenum">
              <a:rPr lang="en-US" smtClean="0"/>
              <a:t>2</a:t>
            </a:fld>
            <a:endParaRPr lang="en-US"/>
          </a:p>
        </p:txBody>
      </p:sp>
    </p:spTree>
    <p:extLst>
      <p:ext uri="{BB962C8B-B14F-4D97-AF65-F5344CB8AC3E}">
        <p14:creationId xmlns:p14="http://schemas.microsoft.com/office/powerpoint/2010/main" val="281615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917356"/>
            <a:ext cx="9980682" cy="1096962"/>
          </a:xfrm>
        </p:spPr>
        <p:txBody>
          <a:bodyPr/>
          <a:lstStyle/>
          <a:p>
            <a:pPr algn="ctr"/>
            <a:r>
              <a:rPr lang="fa-IR" dirty="0" smtClean="0"/>
              <a:t>نامه به سردبیر   </a:t>
            </a:r>
            <a:r>
              <a:rPr lang="en-US" sz="4000" b="1" dirty="0" smtClean="0"/>
              <a:t>Coment to Editor</a:t>
            </a:r>
            <a:endParaRPr lang="en-US" b="1"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20</a:t>
            </a:fld>
            <a:endParaRPr lang="en-US" dirty="0"/>
          </a:p>
        </p:txBody>
      </p:sp>
    </p:spTree>
    <p:extLst>
      <p:ext uri="{BB962C8B-B14F-4D97-AF65-F5344CB8AC3E}">
        <p14:creationId xmlns:p14="http://schemas.microsoft.com/office/powerpoint/2010/main" val="26254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5232" y="185351"/>
            <a:ext cx="9267568" cy="5986849"/>
          </a:xfrm>
        </p:spPr>
      </p:pic>
      <p:sp>
        <p:nvSpPr>
          <p:cNvPr id="4" name="Slide Number Placeholder 3"/>
          <p:cNvSpPr>
            <a:spLocks noGrp="1"/>
          </p:cNvSpPr>
          <p:nvPr>
            <p:ph type="sldNum" sz="quarter" idx="12"/>
          </p:nvPr>
        </p:nvSpPr>
        <p:spPr/>
        <p:txBody>
          <a:bodyPr/>
          <a:lstStyle/>
          <a:p>
            <a:fld id="{9D4E7041-42A9-4622-BD96-FE0AD2F07281}" type="slidenum">
              <a:rPr lang="en-US" smtClean="0"/>
              <a:pPr/>
              <a:t>21</a:t>
            </a:fld>
            <a:endParaRPr lang="en-US" dirty="0"/>
          </a:p>
        </p:txBody>
      </p:sp>
    </p:spTree>
    <p:extLst>
      <p:ext uri="{BB962C8B-B14F-4D97-AF65-F5344CB8AC3E}">
        <p14:creationId xmlns:p14="http://schemas.microsoft.com/office/powerpoint/2010/main" val="35198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10629900" cy="4293973"/>
          </a:xfrm>
        </p:spPr>
        <p:txBody>
          <a:bodyPr>
            <a:normAutofit fontScale="77500" lnSpcReduction="20000"/>
          </a:bodyPr>
          <a:lstStyle/>
          <a:p>
            <a:pPr algn="l" rtl="0">
              <a:buClr>
                <a:srgbClr val="C00000"/>
              </a:buClr>
              <a:buFont typeface="Wingdings" panose="05000000000000000000" pitchFamily="2" charset="2"/>
              <a:buChar char="q"/>
            </a:pPr>
            <a:r>
              <a:rPr lang="en-US" b="1" dirty="0" smtClean="0"/>
              <a:t>General consideration </a:t>
            </a:r>
          </a:p>
          <a:p>
            <a:pPr indent="228600" algn="l" rtl="0">
              <a:buClr>
                <a:srgbClr val="C00000"/>
              </a:buClr>
              <a:buFont typeface="Wingdings" panose="05000000000000000000" pitchFamily="2" charset="2"/>
              <a:buChar char="Ø"/>
            </a:pPr>
            <a:r>
              <a:rPr lang="en-US" dirty="0" smtClean="0"/>
              <a:t>Font size </a:t>
            </a:r>
          </a:p>
          <a:p>
            <a:pPr indent="228600" algn="l" rtl="0">
              <a:buClr>
                <a:srgbClr val="C00000"/>
              </a:buClr>
              <a:buFont typeface="Wingdings" panose="05000000000000000000" pitchFamily="2" charset="2"/>
              <a:buChar char="Ø"/>
            </a:pPr>
            <a:r>
              <a:rPr lang="en-US" dirty="0" smtClean="0"/>
              <a:t>File style </a:t>
            </a:r>
          </a:p>
          <a:p>
            <a:pPr indent="228600" algn="l" rtl="0">
              <a:buClr>
                <a:srgbClr val="C00000"/>
              </a:buClr>
              <a:buFont typeface="Wingdings" panose="05000000000000000000" pitchFamily="2" charset="2"/>
              <a:buChar char="Ø"/>
            </a:pPr>
            <a:r>
              <a:rPr lang="en-US" dirty="0" smtClean="0"/>
              <a:t>Tabale /figure place</a:t>
            </a:r>
          </a:p>
          <a:p>
            <a:pPr algn="l" rtl="0">
              <a:buClr>
                <a:srgbClr val="C00000"/>
              </a:buClr>
              <a:buFont typeface="Wingdings" panose="05000000000000000000" pitchFamily="2" charset="2"/>
              <a:buChar char="q"/>
            </a:pPr>
            <a:r>
              <a:rPr lang="en-US" b="1" dirty="0" smtClean="0"/>
              <a:t>Title page </a:t>
            </a:r>
          </a:p>
          <a:p>
            <a:pPr algn="l" rtl="0">
              <a:buClr>
                <a:srgbClr val="C00000"/>
              </a:buClr>
              <a:buFont typeface="Wingdings" panose="05000000000000000000" pitchFamily="2" charset="2"/>
              <a:buChar char="q"/>
            </a:pPr>
            <a:r>
              <a:rPr lang="en-US" b="1" dirty="0" smtClean="0"/>
              <a:t>Abstract </a:t>
            </a:r>
          </a:p>
          <a:p>
            <a:pPr algn="l" rtl="0">
              <a:buClr>
                <a:srgbClr val="C00000"/>
              </a:buClr>
              <a:buFont typeface="Wingdings" panose="05000000000000000000" pitchFamily="2" charset="2"/>
              <a:buChar char="q"/>
            </a:pPr>
            <a:r>
              <a:rPr lang="en-US" b="1" dirty="0" smtClean="0"/>
              <a:t>Main text </a:t>
            </a:r>
          </a:p>
          <a:p>
            <a:pPr algn="l" rtl="0">
              <a:buClr>
                <a:srgbClr val="C00000"/>
              </a:buClr>
              <a:buFont typeface="Wingdings" panose="05000000000000000000" pitchFamily="2" charset="2"/>
              <a:buChar char="q"/>
            </a:pPr>
            <a:r>
              <a:rPr lang="en-US" b="1" dirty="0" smtClean="0"/>
              <a:t>Disclusion</a:t>
            </a:r>
          </a:p>
          <a:p>
            <a:pPr algn="l" rtl="0">
              <a:buClr>
                <a:srgbClr val="C00000"/>
              </a:buClr>
              <a:buFont typeface="Wingdings" panose="05000000000000000000" pitchFamily="2" charset="2"/>
              <a:buChar char="q"/>
            </a:pPr>
            <a:r>
              <a:rPr lang="en-US" b="1" dirty="0" smtClean="0"/>
              <a:t>Reference </a:t>
            </a:r>
          </a:p>
          <a:p>
            <a:pPr algn="l" rtl="0">
              <a:buClr>
                <a:srgbClr val="C00000"/>
              </a:buClr>
              <a:buFont typeface="Wingdings" panose="05000000000000000000" pitchFamily="2" charset="2"/>
              <a:buChar char="q"/>
            </a:pPr>
            <a:r>
              <a:rPr lang="en-US" b="1" dirty="0" smtClean="0"/>
              <a:t>Tables /Figure formate </a:t>
            </a:r>
            <a:endParaRPr lang="en-US" b="1"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22</a:t>
            </a:fld>
            <a:endParaRPr lang="en-US" dirty="0"/>
          </a:p>
        </p:txBody>
      </p:sp>
      <p:sp>
        <p:nvSpPr>
          <p:cNvPr id="5" name="Title 1"/>
          <p:cNvSpPr txBox="1">
            <a:spLocks/>
          </p:cNvSpPr>
          <p:nvPr/>
        </p:nvSpPr>
        <p:spPr>
          <a:xfrm>
            <a:off x="1104900" y="76200"/>
            <a:ext cx="9980682" cy="1096962"/>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chor="b">
            <a:normAutofit/>
          </a:bodyPr>
          <a:lstStyle>
            <a:lvl1pPr algn="r" defTabSz="914400" rtl="1" eaLnBrk="1" latinLnBrk="0" hangingPunct="1">
              <a:lnSpc>
                <a:spcPct val="90000"/>
              </a:lnSpc>
              <a:spcBef>
                <a:spcPct val="0"/>
              </a:spcBef>
              <a:buNone/>
              <a:defRPr sz="3200" kern="1200">
                <a:solidFill>
                  <a:srgbClr val="0070C0"/>
                </a:solidFill>
                <a:latin typeface="+mn-lt"/>
                <a:ea typeface="+mn-ea"/>
                <a:cs typeface="B Titr" panose="00000700000000000000" pitchFamily="2" charset="-78"/>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t> </a:t>
            </a:r>
            <a:endParaRPr lang="en-US" dirty="0"/>
          </a:p>
        </p:txBody>
      </p:sp>
      <p:sp>
        <p:nvSpPr>
          <p:cNvPr id="7" name="Slide Number Placeholder 3"/>
          <p:cNvSpPr txBox="1">
            <a:spLocks/>
          </p:cNvSpPr>
          <p:nvPr/>
        </p:nvSpPr>
        <p:spPr>
          <a:xfrm>
            <a:off x="1104900" y="6359161"/>
            <a:ext cx="1828800" cy="365125"/>
          </a:xfrm>
          <a:prstGeom prst="rect">
            <a:avLst/>
          </a:prstGeom>
        </p:spPr>
        <p:txBody>
          <a:bodyPr vert="horz" lIns="0" tIns="45720" rIns="0" bIns="45720" rtlCol="0" anchor="ctr"/>
          <a:lstStyle>
            <a:defPPr>
              <a:defRPr lang="en-US"/>
            </a:defPPr>
            <a:lvl1pPr marL="0" algn="l" defTabSz="914400" rtl="1" eaLnBrk="1" latinLnBrk="0" hangingPunct="1">
              <a:defRPr sz="1200" kern="1200">
                <a:solidFill>
                  <a:schemeClr val="tx1">
                    <a:lumMod val="75000"/>
                  </a:schemeClr>
                </a:solidFill>
                <a:latin typeface="+mn-lt"/>
                <a:ea typeface="+mn-ea"/>
                <a:cs typeface="B Homa" panose="00000400000000000000"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4E7041-42A9-4622-BD96-FE0AD2F07281}" type="slidenum">
              <a:rPr lang="en-US" smtClean="0"/>
              <a:pPr/>
              <a:t>22</a:t>
            </a:fld>
            <a:endParaRPr lang="en-US" dirty="0"/>
          </a:p>
        </p:txBody>
      </p:sp>
      <p:sp>
        <p:nvSpPr>
          <p:cNvPr id="8" name="Rounded Rectangle 7"/>
          <p:cNvSpPr/>
          <p:nvPr/>
        </p:nvSpPr>
        <p:spPr>
          <a:xfrm>
            <a:off x="5004486" y="321940"/>
            <a:ext cx="2829697" cy="728384"/>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dirty="0"/>
              <a:t>Remarks</a:t>
            </a:r>
          </a:p>
        </p:txBody>
      </p:sp>
    </p:spTree>
    <p:extLst>
      <p:ext uri="{BB962C8B-B14F-4D97-AF65-F5344CB8AC3E}">
        <p14:creationId xmlns:p14="http://schemas.microsoft.com/office/powerpoint/2010/main" val="26442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54DE5-C571-48E8-A5BC-B369434E2F44}" type="slidenum">
              <a:rPr lang="en-US" smtClean="0"/>
              <a:t>23</a:t>
            </a:fld>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029" y="1217140"/>
            <a:ext cx="9803780" cy="4572000"/>
          </a:xfrm>
        </p:spPr>
      </p:pic>
      <p:sp>
        <p:nvSpPr>
          <p:cNvPr id="6" name="TextBox 5"/>
          <p:cNvSpPr txBox="1"/>
          <p:nvPr/>
        </p:nvSpPr>
        <p:spPr>
          <a:xfrm>
            <a:off x="5119816" y="5789140"/>
            <a:ext cx="3555782" cy="646331"/>
          </a:xfrm>
          <a:prstGeom prst="rect">
            <a:avLst/>
          </a:prstGeom>
          <a:noFill/>
        </p:spPr>
        <p:txBody>
          <a:bodyPr wrap="none" rtlCol="0">
            <a:spAutoFit/>
          </a:bodyPr>
          <a:lstStyle/>
          <a:p>
            <a:r>
              <a:rPr lang="en-US" sz="3600" b="1" dirty="0" smtClean="0">
                <a:solidFill>
                  <a:srgbClr val="FF0000"/>
                </a:solidFill>
              </a:rPr>
              <a:t>Enjoy publishing</a:t>
            </a:r>
            <a:endParaRPr lang="en-US" sz="3600" b="1" dirty="0">
              <a:solidFill>
                <a:srgbClr val="FF0000"/>
              </a:solidFill>
            </a:endParaRPr>
          </a:p>
        </p:txBody>
      </p:sp>
    </p:spTree>
    <p:extLst>
      <p:ext uri="{BB962C8B-B14F-4D97-AF65-F5344CB8AC3E}">
        <p14:creationId xmlns:p14="http://schemas.microsoft.com/office/powerpoint/2010/main" val="3685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p:sp>
        <p:nvSpPr>
          <p:cNvPr id="3" name="Content Placeholder 2"/>
          <p:cNvSpPr>
            <a:spLocks noGrp="1"/>
          </p:cNvSpPr>
          <p:nvPr>
            <p:ph idx="1"/>
          </p:nvPr>
        </p:nvSpPr>
        <p:spPr/>
        <p:txBody>
          <a:bodyPr>
            <a:normAutofit/>
          </a:bodyPr>
          <a:lstStyle/>
          <a:p>
            <a:pPr algn="just"/>
            <a:r>
              <a:rPr lang="fa-IR" sz="2600" dirty="0"/>
              <a:t>یکی از فرایندهایی که نویسندگان برای چاپ مقالات خود با آن سروکار دارند، انتخاب مجله مناسب برای ارسال مقالات است. فرآیند یافتن مجله مناسب جهت چاپ یافته‌های پژوهشی نیازمند مهارت در این زمینه است در حالی که تمامی نویسندگان این مهارت را ندارند</a:t>
            </a:r>
            <a:r>
              <a:rPr lang="fa-IR" sz="2600" dirty="0" smtClean="0"/>
              <a:t>.</a:t>
            </a:r>
          </a:p>
          <a:p>
            <a:pPr algn="just"/>
            <a:endParaRPr lang="fa-IR" sz="2600" dirty="0"/>
          </a:p>
          <a:p>
            <a:pPr algn="just"/>
            <a:r>
              <a:rPr lang="fa-IR" sz="2600" dirty="0"/>
              <a:t> یکی از مشکلات رایج در میان نویسندگان به ویژه نویسندگان کم تجربه، سردرگمی در انتخاب مجله مناسب برای ارسال مقالاتشان است. این امر با وجود طیف وسیعی از مجلاتی که دامنه موضوعی گسترده دارند و مقالاتی که حوزه‌های مختلف موضوعی یا تخصص‌های حرفه‌ای را شامل می‌شوند، مشکلاتی را برای نویسندگان ایجاد می‌کند. </a:t>
            </a:r>
            <a:endParaRPr lang="en-US" sz="2600" dirty="0"/>
          </a:p>
        </p:txBody>
      </p:sp>
      <p:sp>
        <p:nvSpPr>
          <p:cNvPr id="4" name="Slide Number Placeholder 3"/>
          <p:cNvSpPr>
            <a:spLocks noGrp="1"/>
          </p:cNvSpPr>
          <p:nvPr>
            <p:ph type="sldNum" sz="quarter" idx="12"/>
          </p:nvPr>
        </p:nvSpPr>
        <p:spPr/>
        <p:txBody>
          <a:bodyPr/>
          <a:lstStyle/>
          <a:p>
            <a:fld id="{9D4E7041-42A9-4622-BD96-FE0AD2F07281}" type="slidenum">
              <a:rPr lang="en-US" smtClean="0"/>
              <a:t>3</a:t>
            </a:fld>
            <a:endParaRPr lang="en-US"/>
          </a:p>
        </p:txBody>
      </p:sp>
    </p:spTree>
    <p:extLst>
      <p:ext uri="{BB962C8B-B14F-4D97-AF65-F5344CB8AC3E}">
        <p14:creationId xmlns:p14="http://schemas.microsoft.com/office/powerpoint/2010/main" val="36455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اهمیت انتخاب مجله مناسب</a:t>
            </a:r>
            <a:endParaRPr lang="en-US" dirty="0"/>
          </a:p>
        </p:txBody>
      </p:sp>
      <p:sp>
        <p:nvSpPr>
          <p:cNvPr id="3" name="Content Placeholder 2"/>
          <p:cNvSpPr>
            <a:spLocks noGrp="1"/>
          </p:cNvSpPr>
          <p:nvPr>
            <p:ph idx="1"/>
          </p:nvPr>
        </p:nvSpPr>
        <p:spPr/>
        <p:txBody>
          <a:bodyPr>
            <a:normAutofit/>
          </a:bodyPr>
          <a:lstStyle/>
          <a:p>
            <a:pPr algn="just"/>
            <a:r>
              <a:rPr lang="fa-IR" dirty="0"/>
              <a:t>قبل از ارسال مقاله برای یک مجله، نویسندگان موظف هستند نسبت به مطابقت موضوعی مقاله با مجله مورد نظر اطمینان حاصل کنند. این عمل برای جلوگیری از تأخیر های غیر ضروری در فرایند پذیرش مقاله اهمیت دارد.</a:t>
            </a:r>
          </a:p>
          <a:p>
            <a:pPr algn="just"/>
            <a:r>
              <a:rPr lang="fa-IR" dirty="0"/>
              <a:t> معمولا سردبیر مجلات، نسبت به ربط موضوعی مقاله در گام اول تصمیم گیری می‌کنند.</a:t>
            </a:r>
          </a:p>
          <a:p>
            <a:pPr algn="just"/>
            <a:r>
              <a:rPr lang="fa-IR" dirty="0"/>
              <a:t>طبق بررسی‌های انجام شده حدود 20 تا 30 درصد مقالاتی که برای یک مجله ارسال می‌شوند، به عنوان مقالات خارج از حوزه موضوعی طبقه بندی می‌شوند. </a:t>
            </a:r>
          </a:p>
          <a:p>
            <a:pPr algn="just"/>
            <a:r>
              <a:rPr lang="en-US" dirty="0" smtClean="0"/>
              <a:t> </a:t>
            </a:r>
            <a:r>
              <a:rPr lang="fa-IR" dirty="0" smtClean="0"/>
              <a:t>سنجش کیفیت و اعتبار مجله</a:t>
            </a:r>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t>4</a:t>
            </a:fld>
            <a:endParaRPr lang="en-US"/>
          </a:p>
        </p:txBody>
      </p:sp>
    </p:spTree>
    <p:extLst>
      <p:ext uri="{BB962C8B-B14F-4D97-AF65-F5344CB8AC3E}">
        <p14:creationId xmlns:p14="http://schemas.microsoft.com/office/powerpoint/2010/main" val="51668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r>
              <a:rPr lang="fa-IR" dirty="0" smtClean="0"/>
              <a:t>عمده ترین دلایل برای رد مقاله </a:t>
            </a:r>
            <a:endParaRPr lang="en-US" dirty="0"/>
          </a:p>
        </p:txBody>
      </p:sp>
      <p:sp>
        <p:nvSpPr>
          <p:cNvPr id="3" name="Content Placeholder 2"/>
          <p:cNvSpPr>
            <a:spLocks noGrp="1"/>
          </p:cNvSpPr>
          <p:nvPr>
            <p:ph idx="1"/>
          </p:nvPr>
        </p:nvSpPr>
        <p:spPr/>
        <p:txBody>
          <a:bodyPr/>
          <a:lstStyle/>
          <a:p>
            <a:r>
              <a:rPr lang="ar-IQ" dirty="0"/>
              <a:t>شیوه نگارش </a:t>
            </a:r>
            <a:r>
              <a:rPr lang="ar-IQ" dirty="0" smtClean="0"/>
              <a:t>نامناسب</a:t>
            </a:r>
            <a:endParaRPr lang="fa-IR" dirty="0" smtClean="0"/>
          </a:p>
          <a:p>
            <a:r>
              <a:rPr lang="ar-IQ" dirty="0"/>
              <a:t>بحث و موضوع </a:t>
            </a:r>
            <a:r>
              <a:rPr lang="ar-IQ" dirty="0" smtClean="0"/>
              <a:t>غیرجذاب</a:t>
            </a:r>
            <a:endParaRPr lang="fa-IR" dirty="0" smtClean="0"/>
          </a:p>
          <a:p>
            <a:r>
              <a:rPr lang="ar-IQ" dirty="0"/>
              <a:t>عدم تطابق با محتوای </a:t>
            </a:r>
            <a:r>
              <a:rPr lang="ar-IQ" dirty="0" smtClean="0"/>
              <a:t>ژورنال</a:t>
            </a:r>
            <a:endParaRPr lang="fa-IR" dirty="0" smtClean="0"/>
          </a:p>
          <a:p>
            <a:r>
              <a:rPr lang="ar-IQ" dirty="0"/>
              <a:t>عدم تطابق با استانداردها</a:t>
            </a:r>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5</a:t>
            </a:fld>
            <a:endParaRPr lang="en-US" dirty="0"/>
          </a:p>
        </p:txBody>
      </p:sp>
    </p:spTree>
    <p:extLst>
      <p:ext uri="{BB962C8B-B14F-4D97-AF65-F5344CB8AC3E}">
        <p14:creationId xmlns:p14="http://schemas.microsoft.com/office/powerpoint/2010/main" val="42472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سابمیت مقاله </a:t>
            </a:r>
            <a:endParaRPr lang="en-US" dirty="0"/>
          </a:p>
        </p:txBody>
      </p:sp>
      <p:sp>
        <p:nvSpPr>
          <p:cNvPr id="3" name="Content Placeholder 2"/>
          <p:cNvSpPr>
            <a:spLocks noGrp="1"/>
          </p:cNvSpPr>
          <p:nvPr>
            <p:ph idx="1"/>
          </p:nvPr>
        </p:nvSpPr>
        <p:spPr/>
        <p:txBody>
          <a:bodyPr/>
          <a:lstStyle/>
          <a:p>
            <a:r>
              <a:rPr lang="fa-IR" dirty="0" smtClean="0"/>
              <a:t>آشنایی با راهنمای نویسندگان </a:t>
            </a:r>
            <a:r>
              <a:rPr lang="en-US" dirty="0" smtClean="0"/>
              <a:t>Authors guidline </a:t>
            </a:r>
            <a:endParaRPr lang="fa-IR" dirty="0" smtClean="0"/>
          </a:p>
          <a:p>
            <a:r>
              <a:rPr lang="fa-IR" dirty="0" smtClean="0"/>
              <a:t>درخواست برای </a:t>
            </a:r>
            <a:r>
              <a:rPr lang="en-US" dirty="0" smtClean="0"/>
              <a:t>Waive </a:t>
            </a:r>
            <a:r>
              <a:rPr lang="fa-IR" dirty="0" smtClean="0"/>
              <a:t>یا </a:t>
            </a:r>
            <a:r>
              <a:rPr lang="en-US" dirty="0" smtClean="0"/>
              <a:t>Discond</a:t>
            </a:r>
            <a:r>
              <a:rPr lang="fa-IR" dirty="0" smtClean="0"/>
              <a:t> برای مجلات دسترسی باز</a:t>
            </a:r>
          </a:p>
          <a:p>
            <a:r>
              <a:rPr lang="fa-IR" dirty="0" smtClean="0"/>
              <a:t>شناسایی </a:t>
            </a:r>
            <a:r>
              <a:rPr lang="en-US" dirty="0" smtClean="0"/>
              <a:t>Plagiarism </a:t>
            </a:r>
            <a:r>
              <a:rPr lang="fa-IR" dirty="0" smtClean="0"/>
              <a:t>یا سرقت ادبی </a:t>
            </a:r>
          </a:p>
          <a:p>
            <a:r>
              <a:rPr lang="fa-IR" dirty="0" smtClean="0"/>
              <a:t>سابمیت انلاین </a:t>
            </a:r>
          </a:p>
          <a:p>
            <a:r>
              <a:rPr lang="fa-IR" dirty="0" smtClean="0"/>
              <a:t>چطور یک </a:t>
            </a:r>
            <a:r>
              <a:rPr lang="en-US" dirty="0" smtClean="0"/>
              <a:t>Cover letter</a:t>
            </a:r>
            <a:r>
              <a:rPr lang="fa-IR" dirty="0" smtClean="0"/>
              <a:t>بنویسیم </a:t>
            </a:r>
          </a:p>
          <a:p>
            <a:r>
              <a:rPr lang="en-US" dirty="0" smtClean="0"/>
              <a:t>Comment to editor</a:t>
            </a:r>
            <a:endParaRPr lang="fa-IR" dirty="0" smtClean="0"/>
          </a:p>
          <a:p>
            <a:r>
              <a:rPr lang="fa-IR" dirty="0" smtClean="0"/>
              <a:t>مکاتبه با ادیتور </a:t>
            </a:r>
            <a:r>
              <a:rPr lang="en-US" dirty="0" smtClean="0"/>
              <a:t>Contact to editor </a:t>
            </a:r>
            <a:endParaRPr lang="fa-IR" dirty="0" smtClean="0"/>
          </a:p>
          <a:p>
            <a:endParaRPr lang="fa-IR" dirty="0" smtClean="0"/>
          </a:p>
          <a:p>
            <a:endParaRPr lang="en-US"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6</a:t>
            </a:fld>
            <a:endParaRPr lang="en-US" dirty="0"/>
          </a:p>
        </p:txBody>
      </p:sp>
    </p:spTree>
    <p:extLst>
      <p:ext uri="{BB962C8B-B14F-4D97-AF65-F5344CB8AC3E}">
        <p14:creationId xmlns:p14="http://schemas.microsoft.com/office/powerpoint/2010/main" val="9345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سابمیت </a:t>
            </a:r>
            <a:endParaRPr lang="en-US" dirty="0"/>
          </a:p>
        </p:txBody>
      </p:sp>
      <p:sp>
        <p:nvSpPr>
          <p:cNvPr id="3" name="Content Placeholder 2"/>
          <p:cNvSpPr>
            <a:spLocks noGrp="1"/>
          </p:cNvSpPr>
          <p:nvPr>
            <p:ph idx="1"/>
          </p:nvPr>
        </p:nvSpPr>
        <p:spPr/>
        <p:txBody>
          <a:bodyPr>
            <a:normAutofit/>
          </a:bodyPr>
          <a:lstStyle/>
          <a:p>
            <a:pPr algn="l" rtl="0"/>
            <a:r>
              <a:rPr lang="en-US" sz="2800" b="1" dirty="0" smtClean="0"/>
              <a:t>Information for author  </a:t>
            </a:r>
          </a:p>
          <a:p>
            <a:pPr algn="l" rtl="0"/>
            <a:r>
              <a:rPr lang="en-US" sz="2800" b="1" dirty="0" smtClean="0"/>
              <a:t>Istraction for author </a:t>
            </a:r>
          </a:p>
          <a:p>
            <a:pPr algn="l" rtl="0"/>
            <a:r>
              <a:rPr lang="en-US" sz="2800" b="1" dirty="0" smtClean="0"/>
              <a:t>For author </a:t>
            </a:r>
          </a:p>
          <a:p>
            <a:pPr algn="l" rtl="0"/>
            <a:r>
              <a:rPr lang="en-US" sz="2800" b="1" dirty="0" smtClean="0"/>
              <a:t>Author guidline </a:t>
            </a:r>
          </a:p>
          <a:p>
            <a:pPr algn="l" rtl="0"/>
            <a:r>
              <a:rPr lang="en-US" sz="2800" b="1" dirty="0" smtClean="0"/>
              <a:t>Submission guidlines</a:t>
            </a:r>
            <a:endParaRPr lang="en-US" sz="2800" b="1" dirty="0"/>
          </a:p>
        </p:txBody>
      </p:sp>
      <p:sp>
        <p:nvSpPr>
          <p:cNvPr id="4" name="Slide Number Placeholder 3"/>
          <p:cNvSpPr>
            <a:spLocks noGrp="1"/>
          </p:cNvSpPr>
          <p:nvPr>
            <p:ph type="sldNum" sz="quarter" idx="12"/>
          </p:nvPr>
        </p:nvSpPr>
        <p:spPr/>
        <p:txBody>
          <a:bodyPr/>
          <a:lstStyle/>
          <a:p>
            <a:fld id="{9D4E7041-42A9-4622-BD96-FE0AD2F07281}" type="slidenum">
              <a:rPr lang="en-US" smtClean="0"/>
              <a:pPr/>
              <a:t>7</a:t>
            </a:fld>
            <a:endParaRPr lang="en-US" dirty="0"/>
          </a:p>
        </p:txBody>
      </p:sp>
    </p:spTree>
    <p:extLst>
      <p:ext uri="{BB962C8B-B14F-4D97-AF65-F5344CB8AC3E}">
        <p14:creationId xmlns:p14="http://schemas.microsoft.com/office/powerpoint/2010/main" val="69214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67" y="76200"/>
            <a:ext cx="11813059" cy="6096000"/>
          </a:xfrm>
        </p:spPr>
      </p:pic>
      <p:sp>
        <p:nvSpPr>
          <p:cNvPr id="4" name="Slide Number Placeholder 3"/>
          <p:cNvSpPr>
            <a:spLocks noGrp="1"/>
          </p:cNvSpPr>
          <p:nvPr>
            <p:ph type="sldNum" sz="quarter" idx="12"/>
          </p:nvPr>
        </p:nvSpPr>
        <p:spPr/>
        <p:txBody>
          <a:bodyPr/>
          <a:lstStyle/>
          <a:p>
            <a:fld id="{9D4E7041-42A9-4622-BD96-FE0AD2F07281}" type="slidenum">
              <a:rPr lang="en-US" smtClean="0"/>
              <a:pPr/>
              <a:t>8</a:t>
            </a:fld>
            <a:endParaRPr lang="en-US" dirty="0"/>
          </a:p>
        </p:txBody>
      </p:sp>
    </p:spTree>
    <p:extLst>
      <p:ext uri="{BB962C8B-B14F-4D97-AF65-F5344CB8AC3E}">
        <p14:creationId xmlns:p14="http://schemas.microsoft.com/office/powerpoint/2010/main" val="185132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853" y="818934"/>
            <a:ext cx="10624776" cy="5894456"/>
          </a:xfrm>
        </p:spPr>
      </p:pic>
      <p:sp>
        <p:nvSpPr>
          <p:cNvPr id="4" name="Slide Number Placeholder 3"/>
          <p:cNvSpPr>
            <a:spLocks noGrp="1"/>
          </p:cNvSpPr>
          <p:nvPr>
            <p:ph type="sldNum" sz="quarter" idx="12"/>
          </p:nvPr>
        </p:nvSpPr>
        <p:spPr/>
        <p:txBody>
          <a:bodyPr/>
          <a:lstStyle/>
          <a:p>
            <a:fld id="{9D4E7041-42A9-4622-BD96-FE0AD2F07281}" type="slidenum">
              <a:rPr lang="en-US" smtClean="0"/>
              <a:pPr/>
              <a:t>9</a:t>
            </a:fld>
            <a:endParaRPr lang="en-US" dirty="0"/>
          </a:p>
        </p:txBody>
      </p:sp>
    </p:spTree>
    <p:extLst>
      <p:ext uri="{BB962C8B-B14F-4D97-AF65-F5344CB8AC3E}">
        <p14:creationId xmlns:p14="http://schemas.microsoft.com/office/powerpoint/2010/main" val="25480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2">
      <a:majorFont>
        <a:latin typeface="Garamond"/>
        <a:ea typeface=""/>
        <a:cs typeface=""/>
      </a:majorFont>
      <a:minorFont>
        <a:latin typeface="Garamond"/>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heme1" id="{9E11D96E-DD81-4C44-9EB9-A10F206E388B}" vid="{16B24746-0108-4C4E-B090-D0E75BCFD7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2346</TotalTime>
  <Words>740</Words>
  <Application>Microsoft Office PowerPoint</Application>
  <PresentationFormat>Custom</PresentationFormat>
  <Paragraphs>101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سابمیت مقالات </vt:lpstr>
      <vt:lpstr>مقدمه</vt:lpstr>
      <vt:lpstr>مقدمه</vt:lpstr>
      <vt:lpstr>اهمیت انتخاب مجله مناسب</vt:lpstr>
      <vt:lpstr> عمده ترین دلایل برای رد مقاله </vt:lpstr>
      <vt:lpstr>مراحل سابمیت مقاله </vt:lpstr>
      <vt:lpstr>مراحل سابمیت </vt:lpstr>
      <vt:lpstr>PowerPoint Presentation</vt:lpstr>
      <vt:lpstr>PowerPoint Presentation</vt:lpstr>
      <vt:lpstr>PowerPoint Presentation</vt:lpstr>
      <vt:lpstr>نکات مهم در انتخاب مجله</vt:lpstr>
      <vt:lpstr>صفحه عنوان </vt:lpstr>
      <vt:lpstr>PowerPoint Presentation</vt:lpstr>
      <vt:lpstr>تقدیر وتشکر (Aknowledgment)</vt:lpstr>
      <vt:lpstr>تضاد منافع) (Conflict of intrest</vt:lpstr>
      <vt:lpstr>سهم نویسندگان (Author’s Contributions ) </vt:lpstr>
      <vt:lpstr>Reference style </vt:lpstr>
      <vt:lpstr>چکیده گرافیکی</vt:lpstr>
      <vt:lpstr>PowerPoint Presentation</vt:lpstr>
      <vt:lpstr>نامه به سردبیر   Coment to Editor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انتخاب مجله مناسب برای انتشار مقاله</dc:title>
  <dc:creator>Windows User</dc:creator>
  <cp:lastModifiedBy>f</cp:lastModifiedBy>
  <cp:revision>230</cp:revision>
  <dcterms:created xsi:type="dcterms:W3CDTF">2019-07-04T11:12:48Z</dcterms:created>
  <dcterms:modified xsi:type="dcterms:W3CDTF">2024-02-26T05:21:28Z</dcterms:modified>
</cp:coreProperties>
</file>