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81" r:id="rId2"/>
    <p:sldId id="256" r:id="rId3"/>
    <p:sldId id="259" r:id="rId4"/>
    <p:sldId id="264" r:id="rId5"/>
    <p:sldId id="265" r:id="rId6"/>
    <p:sldId id="266" r:id="rId7"/>
    <p:sldId id="257" r:id="rId8"/>
    <p:sldId id="263" r:id="rId9"/>
    <p:sldId id="267" r:id="rId10"/>
    <p:sldId id="268" r:id="rId11"/>
    <p:sldId id="262" r:id="rId12"/>
    <p:sldId id="269" r:id="rId13"/>
    <p:sldId id="270" r:id="rId14"/>
    <p:sldId id="271" r:id="rId15"/>
    <p:sldId id="272" r:id="rId16"/>
    <p:sldId id="273" r:id="rId17"/>
    <p:sldId id="274" r:id="rId18"/>
    <p:sldId id="275" r:id="rId19"/>
    <p:sldId id="276" r:id="rId20"/>
    <p:sldId id="277"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51" d="100"/>
          <a:sy n="51" d="100"/>
        </p:scale>
        <p:origin x="-888"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F0E5CB-18FF-463F-9B2F-563DA52D4EE6}"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2369324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0E5CB-18FF-463F-9B2F-563DA52D4EE6}"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547463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0E5CB-18FF-463F-9B2F-563DA52D4EE6}"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46057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0E5CB-18FF-463F-9B2F-563DA52D4EE6}"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86719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F0E5CB-18FF-463F-9B2F-563DA52D4EE6}" type="datetimeFigureOut">
              <a:rPr lang="en-US" smtClean="0"/>
              <a:t>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357453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F0E5CB-18FF-463F-9B2F-563DA52D4EE6}" type="datetimeFigureOut">
              <a:rPr lang="en-US" smtClean="0"/>
              <a:t>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3715278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F0E5CB-18FF-463F-9B2F-563DA52D4EE6}" type="datetimeFigureOut">
              <a:rPr lang="en-US" smtClean="0"/>
              <a:t>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59407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F0E5CB-18FF-463F-9B2F-563DA52D4EE6}" type="datetimeFigureOut">
              <a:rPr lang="en-US" smtClean="0"/>
              <a:t>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2131014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0E5CB-18FF-463F-9B2F-563DA52D4EE6}" type="datetimeFigureOut">
              <a:rPr lang="en-US" smtClean="0"/>
              <a:t>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2417284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7F0E5CB-18FF-463F-9B2F-563DA52D4EE6}" type="datetimeFigureOut">
              <a:rPr lang="en-US" smtClean="0"/>
              <a:t>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2223240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7F0E5CB-18FF-463F-9B2F-563DA52D4EE6}" type="datetimeFigureOut">
              <a:rPr lang="en-US" smtClean="0"/>
              <a:t>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FFD31-95E0-44F6-A4E9-F55C7C392932}" type="slidenum">
              <a:rPr lang="en-US" smtClean="0"/>
              <a:t>‹#›</a:t>
            </a:fld>
            <a:endParaRPr lang="en-US"/>
          </a:p>
        </p:txBody>
      </p:sp>
    </p:spTree>
    <p:extLst>
      <p:ext uri="{BB962C8B-B14F-4D97-AF65-F5344CB8AC3E}">
        <p14:creationId xmlns:p14="http://schemas.microsoft.com/office/powerpoint/2010/main" val="190123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7F0E5CB-18FF-463F-9B2F-563DA52D4EE6}" type="datetimeFigureOut">
              <a:rPr lang="en-US" smtClean="0"/>
              <a:t>1/7/2024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BFFD31-95E0-44F6-A4E9-F55C7C392932}" type="slidenum">
              <a:rPr lang="en-US" smtClean="0"/>
              <a:t>‹#›</a:t>
            </a:fld>
            <a:endParaRPr lang="en-US"/>
          </a:p>
        </p:txBody>
      </p:sp>
    </p:spTree>
    <p:extLst>
      <p:ext uri="{BB962C8B-B14F-4D97-AF65-F5344CB8AC3E}">
        <p14:creationId xmlns:p14="http://schemas.microsoft.com/office/powerpoint/2010/main" val="165266081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62051"/>
            <a:ext cx="6858000" cy="2327672"/>
          </a:xfrm>
        </p:spPr>
        <p:txBody>
          <a:bodyPr>
            <a:normAutofit fontScale="90000"/>
          </a:bodyPr>
          <a:lstStyle/>
          <a:p>
            <a:pPr rtl="1"/>
            <a:r>
              <a:rPr lang="fa-IR" dirty="0" smtClean="0"/>
              <a:t/>
            </a:r>
            <a:br>
              <a:rPr lang="fa-IR" dirty="0" smtClean="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sz="2325" dirty="0">
                <a:cs typeface="B Titr" panose="00000700000000000000" pitchFamily="2" charset="-78"/>
              </a:rPr>
              <a:t>موضوع کارگاه :</a:t>
            </a:r>
            <a:br>
              <a:rPr lang="fa-IR" sz="2325" dirty="0">
                <a:cs typeface="B Titr" panose="00000700000000000000" pitchFamily="2" charset="-78"/>
              </a:rPr>
            </a:br>
            <a:r>
              <a:rPr lang="fa-IR" dirty="0" smtClean="0"/>
              <a:t> </a:t>
            </a:r>
            <a:r>
              <a:rPr lang="fa-IR" sz="3000" b="1" dirty="0">
                <a:cs typeface="B Mitra" panose="00000400000000000000" pitchFamily="2" charset="-78"/>
              </a:rPr>
              <a:t>فهرست نویسی در سامانه پارس آذرخش </a:t>
            </a:r>
            <a:br>
              <a:rPr lang="fa-IR" sz="3000" b="1" dirty="0">
                <a:cs typeface="B Mitra" panose="00000400000000000000" pitchFamily="2" charset="-78"/>
              </a:rPr>
            </a:br>
            <a:endParaRPr lang="en-US" sz="3000" b="1" dirty="0">
              <a:cs typeface="B Mitra" panose="00000400000000000000" pitchFamily="2" charset="-78"/>
            </a:endParaRPr>
          </a:p>
        </p:txBody>
      </p:sp>
      <p:sp>
        <p:nvSpPr>
          <p:cNvPr id="3" name="Subtitle 2"/>
          <p:cNvSpPr>
            <a:spLocks noGrp="1"/>
          </p:cNvSpPr>
          <p:nvPr>
            <p:ph type="subTitle" idx="1"/>
          </p:nvPr>
        </p:nvSpPr>
        <p:spPr>
          <a:xfrm>
            <a:off x="1143000" y="3558778"/>
            <a:ext cx="6858000" cy="1460897"/>
          </a:xfrm>
        </p:spPr>
        <p:txBody>
          <a:bodyPr>
            <a:normAutofit fontScale="85000" lnSpcReduction="20000"/>
          </a:bodyPr>
          <a:lstStyle/>
          <a:p>
            <a:pPr rtl="1"/>
            <a:r>
              <a:rPr lang="fa-IR" sz="2250" dirty="0">
                <a:latin typeface="+mj-lt"/>
                <a:ea typeface="+mj-ea"/>
                <a:cs typeface="B Titr" panose="00000700000000000000" pitchFamily="2" charset="-78"/>
              </a:rPr>
              <a:t>تدریس توسط  : </a:t>
            </a:r>
          </a:p>
          <a:p>
            <a:pPr rtl="1"/>
            <a:r>
              <a:rPr lang="fa-IR" sz="2925" b="1" dirty="0">
                <a:latin typeface="+mj-lt"/>
                <a:ea typeface="+mj-ea"/>
                <a:cs typeface="B Mitra" panose="00000400000000000000" pitchFamily="2" charset="-78"/>
              </a:rPr>
              <a:t>آذر نوراله زاده ایمنی </a:t>
            </a:r>
          </a:p>
          <a:p>
            <a:pPr rtl="1"/>
            <a:r>
              <a:rPr lang="fa-IR" sz="2925" b="1" dirty="0">
                <a:latin typeface="+mj-lt"/>
                <a:ea typeface="+mj-ea"/>
                <a:cs typeface="B Mitra" panose="00000400000000000000" pitchFamily="2" charset="-78"/>
              </a:rPr>
              <a:t>کارشناس کتابداری و اطلاع رسانی </a:t>
            </a:r>
          </a:p>
          <a:p>
            <a:pPr rtl="1"/>
            <a:r>
              <a:rPr lang="fa-IR" sz="2925" b="1" dirty="0">
                <a:latin typeface="+mj-lt"/>
                <a:ea typeface="+mj-ea"/>
                <a:cs typeface="B Mitra" panose="00000400000000000000" pitchFamily="2" charset="-78"/>
              </a:rPr>
              <a:t>دانشکده پیراپزشکی</a:t>
            </a:r>
            <a:r>
              <a:rPr lang="fa-IR" sz="3075" b="1" dirty="0"/>
              <a:t> </a:t>
            </a:r>
            <a:endParaRPr lang="en-US" sz="3075" b="1" dirty="0"/>
          </a:p>
        </p:txBody>
      </p:sp>
    </p:spTree>
    <p:extLst>
      <p:ext uri="{BB962C8B-B14F-4D97-AF65-F5344CB8AC3E}">
        <p14:creationId xmlns:p14="http://schemas.microsoft.com/office/powerpoint/2010/main" val="3444570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8058150" cy="1190625"/>
          </a:xfrm>
        </p:spPr>
        <p:txBody>
          <a:bodyPr>
            <a:normAutofit fontScale="90000"/>
          </a:bodyPr>
          <a:lstStyle/>
          <a:p>
            <a:pPr algn="r" rtl="1"/>
            <a:r>
              <a:rPr lang="fa-IR" sz="3000" dirty="0">
                <a:cs typeface="B Titr" panose="00000700000000000000" pitchFamily="2" charset="-78"/>
              </a:rPr>
              <a:t/>
            </a:r>
            <a:br>
              <a:rPr lang="fa-IR" sz="3000" dirty="0">
                <a:cs typeface="B Titr" panose="00000700000000000000" pitchFamily="2" charset="-78"/>
              </a:rPr>
            </a:br>
            <a:r>
              <a:rPr lang="fa-IR" sz="3000" dirty="0">
                <a:cs typeface="B Titr" panose="00000700000000000000" pitchFamily="2" charset="-78"/>
              </a:rPr>
              <a:t/>
            </a:r>
            <a:br>
              <a:rPr lang="fa-IR" sz="3000" dirty="0">
                <a:cs typeface="B Titr" panose="00000700000000000000" pitchFamily="2" charset="-78"/>
              </a:rPr>
            </a:br>
            <a:r>
              <a:rPr lang="fa-IR" sz="3000" dirty="0">
                <a:cs typeface="B Titr" panose="00000700000000000000" pitchFamily="2" charset="-78"/>
              </a:rPr>
              <a:t/>
            </a:r>
            <a:br>
              <a:rPr lang="fa-IR" sz="3000" dirty="0">
                <a:cs typeface="B Titr" panose="00000700000000000000" pitchFamily="2" charset="-78"/>
              </a:rPr>
            </a:br>
            <a:r>
              <a:rPr lang="fa-IR" sz="3000" dirty="0">
                <a:cs typeface="B Titr" panose="00000700000000000000" pitchFamily="2" charset="-78"/>
              </a:rPr>
              <a:t/>
            </a:r>
            <a:br>
              <a:rPr lang="fa-IR" sz="3000" dirty="0">
                <a:cs typeface="B Titr" panose="00000700000000000000" pitchFamily="2" charset="-78"/>
              </a:rPr>
            </a:br>
            <a:r>
              <a:rPr lang="fa-IR" sz="3000" dirty="0">
                <a:cs typeface="B Titr" panose="00000700000000000000" pitchFamily="2" charset="-78"/>
              </a:rPr>
              <a:t/>
            </a:r>
            <a:br>
              <a:rPr lang="fa-IR" sz="3000" dirty="0">
                <a:cs typeface="B Titr" panose="00000700000000000000" pitchFamily="2" charset="-78"/>
              </a:rPr>
            </a:br>
            <a:r>
              <a:rPr lang="fa-IR" sz="3000" dirty="0">
                <a:cs typeface="B Titr" panose="00000700000000000000" pitchFamily="2" charset="-78"/>
              </a:rPr>
              <a:t/>
            </a:r>
            <a:br>
              <a:rPr lang="fa-IR" sz="3000" dirty="0">
                <a:cs typeface="B Titr" panose="00000700000000000000" pitchFamily="2" charset="-78"/>
              </a:rPr>
            </a:br>
            <a:r>
              <a:rPr lang="fa-IR" sz="3000" dirty="0">
                <a:cs typeface="B Titr" panose="00000700000000000000" pitchFamily="2" charset="-78"/>
              </a:rPr>
              <a:t>تعیین وزن اختصاصی </a:t>
            </a:r>
            <a:r>
              <a:rPr lang="fa-IR" dirty="0" smtClean="0">
                <a:cs typeface="B Mitra" panose="00000400000000000000" pitchFamily="2" charset="-78"/>
              </a:rPr>
              <a:t/>
            </a:r>
            <a:br>
              <a:rPr lang="fa-IR" dirty="0" smtClean="0">
                <a:cs typeface="B Mitra" panose="00000400000000000000" pitchFamily="2" charset="-78"/>
              </a:rPr>
            </a:br>
            <a:r>
              <a:rPr lang="fa-IR" dirty="0" smtClean="0">
                <a:cs typeface="B Mitra" panose="00000400000000000000" pitchFamily="2" charset="-78"/>
              </a:rPr>
              <a:t>با </a:t>
            </a:r>
            <a:r>
              <a:rPr lang="fa-IR" dirty="0">
                <a:cs typeface="B Mitra" panose="00000400000000000000" pitchFamily="2" charset="-78"/>
              </a:rPr>
              <a:t>تعیین وزن اختصاصی برای یک رکورد ، هنگام نمایش نتایج جستجو ، رکورد رد سطح بالاتری نمایش داده می شود. به منظور تعیین وزن اختصاصی رکورد ، عددی را از 0 تا 1000 وارد نمایید لازم به ذکر است که هرچه عدد مورد نظر به 1000 نردیک باشد، رکورد در هنگام جستجو در رتبه بالاتری قرار خواهد گرفت </a:t>
            </a:r>
            <a:br>
              <a:rPr lang="fa-IR" dirty="0">
                <a:cs typeface="B Mitra" panose="00000400000000000000" pitchFamily="2" charset="-78"/>
              </a:rPr>
            </a:br>
            <a:endParaRPr lang="en-US" dirty="0"/>
          </a:p>
        </p:txBody>
      </p:sp>
      <p:pic>
        <p:nvPicPr>
          <p:cNvPr id="4" name="Content Placeholder 3"/>
          <p:cNvPicPr>
            <a:picLocks noGrp="1" noChangeAspect="1"/>
          </p:cNvPicPr>
          <p:nvPr>
            <p:ph idx="1"/>
          </p:nvPr>
        </p:nvPicPr>
        <p:blipFill>
          <a:blip r:embed="rId2"/>
          <a:stretch>
            <a:fillRect/>
          </a:stretch>
        </p:blipFill>
        <p:spPr>
          <a:xfrm>
            <a:off x="1035844" y="3986213"/>
            <a:ext cx="6729413" cy="1571625"/>
          </a:xfrm>
          <a:prstGeom prst="rect">
            <a:avLst/>
          </a:prstGeom>
        </p:spPr>
      </p:pic>
    </p:spTree>
    <p:extLst>
      <p:ext uri="{BB962C8B-B14F-4D97-AF65-F5344CB8AC3E}">
        <p14:creationId xmlns:p14="http://schemas.microsoft.com/office/powerpoint/2010/main" val="9773316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1950" y="1076325"/>
            <a:ext cx="8410575" cy="1487091"/>
          </a:xfrm>
        </p:spPr>
        <p:txBody>
          <a:bodyPr>
            <a:noAutofit/>
          </a:bodyPr>
          <a:lstStyle/>
          <a:p>
            <a:pPr algn="r" rtl="1"/>
            <a:r>
              <a:rPr lang="fa-IR" sz="2400" b="1" dirty="0">
                <a:cs typeface="B Titr" panose="00000700000000000000" pitchFamily="2" charset="-78"/>
              </a:rPr>
              <a:t/>
            </a:r>
            <a:br>
              <a:rPr lang="fa-IR" sz="2400" b="1" dirty="0">
                <a:cs typeface="B Titr" panose="00000700000000000000" pitchFamily="2" charset="-78"/>
              </a:rPr>
            </a:br>
            <a:r>
              <a:rPr lang="fa-IR" sz="2400" b="1" dirty="0">
                <a:cs typeface="B Titr" panose="00000700000000000000" pitchFamily="2" charset="-78"/>
              </a:rPr>
              <a:t/>
            </a:r>
            <a:br>
              <a:rPr lang="fa-IR" sz="2400" b="1" dirty="0">
                <a:cs typeface="B Titr" panose="00000700000000000000" pitchFamily="2" charset="-78"/>
              </a:rPr>
            </a:br>
            <a:r>
              <a:rPr lang="fa-IR" sz="2400" b="1" dirty="0">
                <a:cs typeface="B Titr" panose="00000700000000000000" pitchFamily="2" charset="-78"/>
              </a:rPr>
              <a:t>جستجوی </a:t>
            </a:r>
            <a:r>
              <a:rPr lang="en-US" sz="2400" b="1" dirty="0">
                <a:cs typeface="B Titr" panose="00000700000000000000" pitchFamily="2" charset="-78"/>
              </a:rPr>
              <a:t>Z3950</a:t>
            </a:r>
            <a:r>
              <a:rPr lang="fa-IR" sz="2400" b="1" dirty="0">
                <a:cs typeface="B Titr" panose="00000700000000000000" pitchFamily="2" charset="-78"/>
              </a:rPr>
              <a:t> </a:t>
            </a:r>
            <a:r>
              <a:rPr lang="fa-IR" sz="2400" dirty="0">
                <a:cs typeface="B Mitra" panose="00000400000000000000" pitchFamily="2" charset="-78"/>
              </a:rPr>
              <a:t/>
            </a:r>
            <a:br>
              <a:rPr lang="fa-IR" sz="2400" dirty="0">
                <a:cs typeface="B Mitra" panose="00000400000000000000" pitchFamily="2" charset="-78"/>
              </a:rPr>
            </a:br>
            <a:r>
              <a:rPr lang="fa-IR" sz="2100" dirty="0">
                <a:cs typeface="B Mitra" panose="00000400000000000000" pitchFamily="2" charset="-78"/>
              </a:rPr>
              <a:t>برای ورود اطلاعات مدرک ، می توانید پس از وارد نمودن اطلاعات فیلد شابک ، روی کلید " جستجوی </a:t>
            </a:r>
            <a:r>
              <a:rPr lang="en-US" sz="2100" dirty="0">
                <a:cs typeface="B Mitra" panose="00000400000000000000" pitchFamily="2" charset="-78"/>
              </a:rPr>
              <a:t>Z3950</a:t>
            </a:r>
            <a:r>
              <a:rPr lang="fa-IR" sz="2100" dirty="0">
                <a:cs typeface="B Mitra" panose="00000400000000000000" pitchFamily="2" charset="-78"/>
              </a:rPr>
              <a:t> " کلیک نمایید ، در صورتی که شابک وارد شده صحیح باشد ، اطلاعات در </a:t>
            </a:r>
            <a:r>
              <a:rPr lang="en-US" sz="2100" dirty="0">
                <a:cs typeface="B Mitra" panose="00000400000000000000" pitchFamily="2" charset="-78"/>
              </a:rPr>
              <a:t>Zserver</a:t>
            </a:r>
            <a:r>
              <a:rPr lang="fa-IR" sz="2100" dirty="0">
                <a:cs typeface="B Mitra" panose="00000400000000000000" pitchFamily="2" charset="-78"/>
              </a:rPr>
              <a:t> تعریف شده جستجو شده و در صورت انتخاب و تایید اطلاعات به کاربرگه منتقل می گردد. </a:t>
            </a:r>
            <a:br>
              <a:rPr lang="fa-IR" sz="2100" dirty="0">
                <a:cs typeface="B Mitra" panose="00000400000000000000" pitchFamily="2" charset="-78"/>
              </a:rPr>
            </a:br>
            <a:r>
              <a:rPr lang="fa-IR" sz="2400" dirty="0">
                <a:cs typeface="B Mitra" panose="00000400000000000000" pitchFamily="2" charset="-78"/>
              </a:rPr>
              <a:t/>
            </a:r>
            <a:br>
              <a:rPr lang="fa-IR" sz="2400" dirty="0">
                <a:cs typeface="B Mitra" panose="00000400000000000000" pitchFamily="2" charset="-78"/>
              </a:rPr>
            </a:br>
            <a:r>
              <a:rPr lang="fa-IR" sz="2400" dirty="0">
                <a:cs typeface="B Mitra" panose="00000400000000000000" pitchFamily="2" charset="-78"/>
              </a:rPr>
              <a:t>                                                                                                                                                                 </a:t>
            </a:r>
            <a:endParaRPr lang="en-US" sz="2400" dirty="0">
              <a:cs typeface="B Mitra" panose="00000400000000000000" pitchFamily="2" charset="-78"/>
            </a:endParaRPr>
          </a:p>
        </p:txBody>
      </p:sp>
      <p:pic>
        <p:nvPicPr>
          <p:cNvPr id="3" name="Picture 2"/>
          <p:cNvPicPr>
            <a:picLocks noChangeAspect="1"/>
          </p:cNvPicPr>
          <p:nvPr/>
        </p:nvPicPr>
        <p:blipFill>
          <a:blip r:embed="rId2"/>
          <a:stretch>
            <a:fillRect/>
          </a:stretch>
        </p:blipFill>
        <p:spPr>
          <a:xfrm>
            <a:off x="1000125" y="2563416"/>
            <a:ext cx="6943725" cy="2956321"/>
          </a:xfrm>
          <a:prstGeom prst="rect">
            <a:avLst/>
          </a:prstGeom>
        </p:spPr>
      </p:pic>
    </p:spTree>
    <p:extLst>
      <p:ext uri="{BB962C8B-B14F-4D97-AF65-F5344CB8AC3E}">
        <p14:creationId xmlns:p14="http://schemas.microsoft.com/office/powerpoint/2010/main" val="37756734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2025" dirty="0">
                <a:cs typeface="B Titr" panose="00000700000000000000" pitchFamily="2" charset="-78"/>
              </a:rPr>
              <a:t>عملیات روی فیلدها </a:t>
            </a:r>
            <a:br>
              <a:rPr lang="fa-IR" sz="2025" dirty="0">
                <a:cs typeface="B Titr" panose="00000700000000000000" pitchFamily="2" charset="-78"/>
              </a:rPr>
            </a:br>
            <a:r>
              <a:rPr lang="fa-IR" sz="2325" dirty="0">
                <a:cs typeface="B Mitra" panose="00000400000000000000" pitchFamily="2" charset="-78"/>
              </a:rPr>
              <a:t>لازم به ذکر است که تمامی عملیات درج شده در این بخش به صورت لینک تعریف نشده است و با کلیک بر روی آن ، عملیات مورد نظر ، روی فیلد </a:t>
            </a:r>
            <a:r>
              <a:rPr lang="fa-IR" sz="2325" dirty="0" smtClean="0">
                <a:cs typeface="B Mitra" panose="00000400000000000000" pitchFamily="2" charset="-78"/>
              </a:rPr>
              <a:t>اعمال </a:t>
            </a:r>
            <a:r>
              <a:rPr lang="fa-IR" sz="2325" dirty="0">
                <a:cs typeface="B Mitra" panose="00000400000000000000" pitchFamily="2" charset="-78"/>
              </a:rPr>
              <a:t>نمی گردد، لذا باید جهت انجام عملیات مورد نظر ، از کلیدهای کمکی تعریف شده استفاده نمود. </a:t>
            </a:r>
            <a:endParaRPr lang="en-US" sz="2325" dirty="0">
              <a:cs typeface="B Mitra" panose="00000400000000000000" pitchFamily="2" charset="-78"/>
            </a:endParaRPr>
          </a:p>
        </p:txBody>
      </p:sp>
      <p:sp>
        <p:nvSpPr>
          <p:cNvPr id="5" name="Content Placeholder 4"/>
          <p:cNvSpPr>
            <a:spLocks noGrp="1"/>
          </p:cNvSpPr>
          <p:nvPr>
            <p:ph idx="1"/>
          </p:nvPr>
        </p:nvSpPr>
        <p:spPr/>
        <p:txBody>
          <a:bodyPr/>
          <a:lstStyle/>
          <a:p>
            <a:endParaRPr lang="en-US" dirty="0"/>
          </a:p>
        </p:txBody>
      </p:sp>
      <p:pic>
        <p:nvPicPr>
          <p:cNvPr id="6" name="Picture 5"/>
          <p:cNvPicPr>
            <a:picLocks noChangeAspect="1"/>
          </p:cNvPicPr>
          <p:nvPr/>
        </p:nvPicPr>
        <p:blipFill>
          <a:blip r:embed="rId2"/>
          <a:stretch>
            <a:fillRect/>
          </a:stretch>
        </p:blipFill>
        <p:spPr>
          <a:xfrm>
            <a:off x="3314700" y="2314575"/>
            <a:ext cx="3124200" cy="3132534"/>
          </a:xfrm>
          <a:prstGeom prst="rect">
            <a:avLst/>
          </a:prstGeom>
        </p:spPr>
      </p:pic>
    </p:spTree>
    <p:extLst>
      <p:ext uri="{BB962C8B-B14F-4D97-AF65-F5344CB8AC3E}">
        <p14:creationId xmlns:p14="http://schemas.microsoft.com/office/powerpoint/2010/main" val="1791292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1" y="1419225"/>
            <a:ext cx="7896224" cy="706041"/>
          </a:xfrm>
        </p:spPr>
        <p:txBody>
          <a:bodyPr>
            <a:normAutofit fontScale="90000"/>
          </a:bodyPr>
          <a:lstStyle/>
          <a:p>
            <a:pPr algn="r" rtl="1"/>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smtClean="0">
                <a:cs typeface="B Titr" panose="00000700000000000000" pitchFamily="2" charset="-78"/>
              </a:rPr>
              <a:t/>
            </a:r>
            <a:br>
              <a:rPr lang="fa-IR" sz="2100" dirty="0" smtClean="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smtClean="0">
                <a:cs typeface="B Titr" panose="00000700000000000000" pitchFamily="2" charset="-78"/>
              </a:rPr>
              <a:t/>
            </a:r>
            <a:br>
              <a:rPr lang="fa-IR" sz="2100" dirty="0" smtClean="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smtClean="0">
                <a:cs typeface="B Titr" panose="00000700000000000000" pitchFamily="2" charset="-78"/>
              </a:rPr>
              <a:t/>
            </a:r>
            <a:br>
              <a:rPr lang="fa-IR" sz="2100" dirty="0" smtClean="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smtClean="0">
                <a:cs typeface="B Titr" panose="00000700000000000000" pitchFamily="2" charset="-78"/>
              </a:rPr>
              <a:t/>
            </a:r>
            <a:br>
              <a:rPr lang="fa-IR" sz="2100" dirty="0" smtClean="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smtClean="0">
                <a:cs typeface="B Titr" panose="00000700000000000000" pitchFamily="2" charset="-78"/>
              </a:rPr>
              <a:t/>
            </a:r>
            <a:br>
              <a:rPr lang="fa-IR" sz="2100" dirty="0" smtClean="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smtClean="0">
                <a:cs typeface="B Titr" panose="00000700000000000000" pitchFamily="2" charset="-78"/>
              </a:rPr>
              <a:t/>
            </a:r>
            <a:br>
              <a:rPr lang="fa-IR" sz="2100" dirty="0" smtClean="0">
                <a:cs typeface="B Titr" panose="00000700000000000000" pitchFamily="2" charset="-78"/>
              </a:rPr>
            </a:br>
            <a:r>
              <a:rPr lang="fa-IR" sz="2100" dirty="0" smtClean="0">
                <a:cs typeface="B Titr" panose="00000700000000000000" pitchFamily="2" charset="-78"/>
              </a:rPr>
              <a:t>درج </a:t>
            </a:r>
            <a:r>
              <a:rPr lang="fa-IR" sz="2100" dirty="0">
                <a:cs typeface="B Titr" panose="00000700000000000000" pitchFamily="2" charset="-78"/>
              </a:rPr>
              <a:t>فیلد/ فیلد فرعی </a:t>
            </a:r>
            <a:r>
              <a:rPr lang="fa-IR" dirty="0" smtClean="0"/>
              <a:t/>
            </a:r>
            <a:br>
              <a:rPr lang="fa-IR" dirty="0" smtClean="0"/>
            </a:br>
            <a:r>
              <a:rPr lang="fa-IR" sz="2100" dirty="0">
                <a:cs typeface="B Mitra" panose="00000400000000000000" pitchFamily="2" charset="-78"/>
              </a:rPr>
              <a:t>برخی از مشخصات یک مدرک ممکن است دارای اطلاعات متفاوت اما از یک سنخ باشند. در این صورت در این صورت اطلاعات باید در فیلدهای مشابه وارد و فیلد مورد نظر تکرار شود. تکرارپذیری فیلدها شامل فیلدها و زیر فیلدها می شود.</a:t>
            </a:r>
            <a:br>
              <a:rPr lang="fa-IR" sz="2100" dirty="0">
                <a:cs typeface="B Mitra" panose="00000400000000000000" pitchFamily="2" charset="-78"/>
              </a:rPr>
            </a:br>
            <a:r>
              <a:rPr lang="fa-IR" sz="2100" dirty="0">
                <a:cs typeface="B Mitra" panose="00000400000000000000" pitchFamily="2" charset="-78"/>
              </a:rPr>
              <a:t>برای مثال در فیلد شناسه موضوعی ممکن است چند موضوع برای مدرک در نظر گرفته شده باشد. همچنین یک کتاب ممکن است دارای دو محل نشر و دو ناشر متفاوت باشد.</a:t>
            </a:r>
            <a:br>
              <a:rPr lang="fa-IR" sz="2100" dirty="0">
                <a:cs typeface="B Mitra" panose="00000400000000000000" pitchFamily="2" charset="-78"/>
              </a:rPr>
            </a:br>
            <a:r>
              <a:rPr lang="fa-IR" sz="2100" dirty="0">
                <a:cs typeface="B Mitra" panose="00000400000000000000" pitchFamily="2" charset="-78"/>
              </a:rPr>
              <a:t>جهت تکرار کردن فیلد مورد نظر ، نشانگر موس را روی فیلد اصلی قرار داده و از بخش عملیات فیلد      ،گزینه درج فیلد یا کلیدهای میانبر </a:t>
            </a:r>
            <a:r>
              <a:rPr lang="en-US" sz="2100" dirty="0">
                <a:cs typeface="B Mitra" panose="00000400000000000000" pitchFamily="2" charset="-78"/>
              </a:rPr>
              <a:t>Alt + n</a:t>
            </a:r>
            <a:r>
              <a:rPr lang="fa-IR" sz="2100" dirty="0">
                <a:cs typeface="B Mitra" panose="00000400000000000000" pitchFamily="2" charset="-78"/>
              </a:rPr>
              <a:t> را انتخاب کنید و برای تکرار پذیر ساختن زیر فیلد ، نشانگر موس را روی فیلد فرعی مورد نظر قرارداده ، با استفاده از کلیدهای میانبر </a:t>
            </a:r>
            <a:r>
              <a:rPr lang="en-US" sz="2100" dirty="0">
                <a:cs typeface="B Mitra" panose="00000400000000000000" pitchFamily="2" charset="-78"/>
              </a:rPr>
              <a:t>Alt + m</a:t>
            </a:r>
            <a:r>
              <a:rPr lang="fa-IR" sz="2100" dirty="0">
                <a:cs typeface="B Mitra" panose="00000400000000000000" pitchFamily="2" charset="-78"/>
              </a:rPr>
              <a:t> زیر فیلد را تکرار نمایید . </a:t>
            </a:r>
            <a:br>
              <a:rPr lang="fa-IR" sz="2100" dirty="0">
                <a:cs typeface="B Mitra" panose="00000400000000000000" pitchFamily="2" charset="-78"/>
              </a:rPr>
            </a:br>
            <a:r>
              <a:rPr lang="fa-IR" sz="2100" dirty="0">
                <a:cs typeface="B Mitra" panose="00000400000000000000" pitchFamily="2" charset="-78"/>
              </a:rPr>
              <a:t>لازم به ذکر است که فقط فیلدهایی تکرار می شوند که ماهیت تکرار پذیری داشته باشند و برای تکرار فیلد / زیر فیلد ، ابتدا باید مقداری در آنها وارد شود ، سپس از گزینه درج فیلد / زیر فیلد استفاده کرد. </a:t>
            </a:r>
            <a:br>
              <a:rPr lang="fa-IR" sz="2100" dirty="0">
                <a:cs typeface="B Mitra" panose="00000400000000000000" pitchFamily="2" charset="-78"/>
              </a:rPr>
            </a:br>
            <a:r>
              <a:rPr lang="fa-IR" sz="2100" dirty="0">
                <a:cs typeface="B Titr" panose="00000700000000000000" pitchFamily="2" charset="-78"/>
              </a:rPr>
              <a:t>حذف فیلد / زیر فیلد </a:t>
            </a:r>
            <a:br>
              <a:rPr lang="fa-IR" sz="2100" dirty="0">
                <a:cs typeface="B Titr" panose="00000700000000000000" pitchFamily="2" charset="-78"/>
              </a:rPr>
            </a:br>
            <a:r>
              <a:rPr lang="fa-IR" sz="2100" dirty="0">
                <a:cs typeface="B Mitra" panose="00000400000000000000" pitchFamily="2" charset="-78"/>
              </a:rPr>
              <a:t>جهت حذف فیلد ، نشانگر موس را روی فیلد اصلی مورد نظر قرار داده و از بخش عملیات فیلد      ، گزینه حذف فیلد یا کلیدهای میانبر </a:t>
            </a:r>
            <a:r>
              <a:rPr lang="en-US" sz="2100" dirty="0">
                <a:cs typeface="B Mitra" panose="00000400000000000000" pitchFamily="2" charset="-78"/>
              </a:rPr>
              <a:t>Crtrl + L</a:t>
            </a:r>
            <a:r>
              <a:rPr lang="fa-IR" sz="2100" dirty="0">
                <a:cs typeface="B Mitra" panose="00000400000000000000" pitchFamily="2" charset="-78"/>
              </a:rPr>
              <a:t> را انتخاب کنید . جهت حذف اطلاعات فیلد فرعی ، نشانگر موس را روی فیلد فرعی قرارداده و با استفاده از کلیدهای میانبر </a:t>
            </a:r>
            <a:r>
              <a:rPr lang="en-US" sz="2100" dirty="0">
                <a:cs typeface="B Mitra" panose="00000400000000000000" pitchFamily="2" charset="-78"/>
              </a:rPr>
              <a:t>Shift + Ctrl+L</a:t>
            </a:r>
            <a:r>
              <a:rPr lang="fa-IR" sz="2100" dirty="0">
                <a:cs typeface="B Mitra" panose="00000400000000000000" pitchFamily="2" charset="-78"/>
              </a:rPr>
              <a:t> اطلاعات فیلد فرعی را حذف نمایید . </a:t>
            </a:r>
            <a:br>
              <a:rPr lang="fa-IR" sz="2100" dirty="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r>
              <a:rPr lang="fa-IR" sz="2100" dirty="0" smtClean="0">
                <a:cs typeface="B Mitra" panose="00000400000000000000" pitchFamily="2" charset="-78"/>
              </a:rPr>
              <a:t/>
            </a:r>
            <a:br>
              <a:rPr lang="fa-IR" sz="2100" dirty="0" smtClean="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r>
              <a:rPr lang="fa-IR" sz="2100" dirty="0" smtClean="0">
                <a:cs typeface="B Mitra" panose="00000400000000000000" pitchFamily="2" charset="-78"/>
              </a:rPr>
              <a:t/>
            </a:r>
            <a:br>
              <a:rPr lang="fa-IR" sz="2100" dirty="0" smtClean="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r>
              <a:rPr lang="fa-IR" sz="2100" dirty="0" smtClean="0">
                <a:cs typeface="B Mitra" panose="00000400000000000000" pitchFamily="2" charset="-78"/>
              </a:rPr>
              <a:t/>
            </a:r>
            <a:br>
              <a:rPr lang="fa-IR" sz="2100" dirty="0" smtClean="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r>
              <a:rPr lang="fa-IR" sz="2100" dirty="0" smtClean="0">
                <a:cs typeface="B Mitra" panose="00000400000000000000" pitchFamily="2" charset="-78"/>
              </a:rPr>
              <a:t/>
            </a:r>
            <a:br>
              <a:rPr lang="fa-IR" sz="2100" dirty="0" smtClean="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r>
              <a:rPr lang="fa-IR" sz="2100" dirty="0" smtClean="0">
                <a:cs typeface="B Mitra" panose="00000400000000000000" pitchFamily="2" charset="-78"/>
              </a:rPr>
              <a:t/>
            </a:r>
            <a:br>
              <a:rPr lang="fa-IR" sz="2100" dirty="0" smtClean="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r>
              <a:rPr lang="fa-IR" sz="2100" dirty="0" smtClean="0">
                <a:cs typeface="B Mitra" panose="00000400000000000000" pitchFamily="2" charset="-78"/>
              </a:rPr>
              <a:t/>
            </a:r>
            <a:br>
              <a:rPr lang="fa-IR" sz="2100" dirty="0" smtClean="0">
                <a:cs typeface="B Mitra" panose="00000400000000000000" pitchFamily="2" charset="-78"/>
              </a:rPr>
            </a:br>
            <a:endParaRPr lang="en-US" sz="2100" dirty="0">
              <a:cs typeface="B Titr" panose="00000700000000000000"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1971675" y="3742730"/>
            <a:ext cx="238125" cy="238125"/>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1590674" y="2215752"/>
            <a:ext cx="238125" cy="238125"/>
          </a:xfrm>
          <a:prstGeom prst="rect">
            <a:avLst/>
          </a:prstGeom>
        </p:spPr>
      </p:pic>
    </p:spTree>
    <p:extLst>
      <p:ext uri="{BB962C8B-B14F-4D97-AF65-F5344CB8AC3E}">
        <p14:creationId xmlns:p14="http://schemas.microsoft.com/office/powerpoint/2010/main" val="324465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8020050" cy="1488281"/>
          </a:xfrm>
        </p:spPr>
        <p:txBody>
          <a:bodyPr>
            <a:normAutofit fontScale="90000"/>
          </a:bodyPr>
          <a:lstStyle/>
          <a:p>
            <a:pPr algn="r" rtl="1"/>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تغییر ترتیب فیدها / فیلدهای فرعی </a:t>
            </a:r>
            <a:br>
              <a:rPr lang="fa-IR" sz="2100" dirty="0">
                <a:cs typeface="B Titr" panose="00000700000000000000" pitchFamily="2" charset="-78"/>
              </a:rPr>
            </a:br>
            <a:r>
              <a:rPr lang="fa-IR" sz="2100" dirty="0">
                <a:cs typeface="B Mitra" panose="00000400000000000000" pitchFamily="2" charset="-78"/>
              </a:rPr>
              <a:t>بعد از درج فیلد / فیلد فرعی می توان ترتیب نمایش آنها را تغییر داد . جهت تغییر ترتیب نمایش فیلد مورد نظر ، نشانگر موس را روی فیلد مورد نظر قرار داده از بخش عملیات فیلد     </a:t>
            </a:r>
            <a:r>
              <a:rPr lang="fa-IR" sz="2100" dirty="0" smtClean="0">
                <a:cs typeface="B Mitra" panose="00000400000000000000" pitchFamily="2" charset="-78"/>
              </a:rPr>
              <a:t> ، </a:t>
            </a:r>
            <a:r>
              <a:rPr lang="fa-IR" sz="2100" dirty="0">
                <a:cs typeface="B Mitra" panose="00000400000000000000" pitchFamily="2" charset="-78"/>
              </a:rPr>
              <a:t>گزینه " بالا بردن فیلد / پایین بردن فیلد " را انتخاب کنید . جهت تغییر ترتیب نمایش فیلد فرعی ، نشانگر موس را روی فیلد فرعی قرارداده ، از کلیدهای میانبر </a:t>
            </a:r>
            <a:r>
              <a:rPr lang="en-US" sz="2100" dirty="0">
                <a:cs typeface="B Mitra" panose="00000400000000000000" pitchFamily="2" charset="-78"/>
              </a:rPr>
              <a:t>Shift + up</a:t>
            </a:r>
            <a:r>
              <a:rPr lang="fa-IR" sz="2100" dirty="0">
                <a:cs typeface="B Mitra" panose="00000400000000000000" pitchFamily="2" charset="-78"/>
              </a:rPr>
              <a:t> برای بالا بردن و از </a:t>
            </a:r>
            <a:r>
              <a:rPr lang="en-US" sz="2100" dirty="0">
                <a:cs typeface="B Mitra" panose="00000400000000000000" pitchFamily="2" charset="-78"/>
              </a:rPr>
              <a:t>Shift+ down</a:t>
            </a:r>
            <a:r>
              <a:rPr lang="fa-IR" sz="2100" dirty="0">
                <a:cs typeface="B Mitra" panose="00000400000000000000" pitchFamily="2" charset="-78"/>
              </a:rPr>
              <a:t> برای بالابردن فیلد و از </a:t>
            </a:r>
            <a:r>
              <a:rPr lang="en-US" sz="2100" dirty="0">
                <a:cs typeface="B Mitra" panose="00000400000000000000" pitchFamily="2" charset="-78"/>
              </a:rPr>
              <a:t>Shift+ down</a:t>
            </a:r>
            <a:r>
              <a:rPr lang="fa-IR" sz="2100" dirty="0">
                <a:cs typeface="B Mitra" panose="00000400000000000000" pitchFamily="2" charset="-78"/>
              </a:rPr>
              <a:t> برای پایین بردن فیلد استفاده کنید . جهت تغییر ترتیب نمایش فیلد فرعی ، نشانگر موس را رئی فیلد فرعی قرارداده ، از کلیدهای میانبر </a:t>
            </a:r>
            <a:r>
              <a:rPr lang="en-US" sz="2100" dirty="0" err="1">
                <a:cs typeface="B Mitra" panose="00000400000000000000" pitchFamily="2" charset="-78"/>
              </a:rPr>
              <a:t>Shift+Ctrl+up</a:t>
            </a:r>
            <a:r>
              <a:rPr lang="fa-IR" sz="2100" dirty="0">
                <a:cs typeface="B Mitra" panose="00000400000000000000" pitchFamily="2" charset="-78"/>
              </a:rPr>
              <a:t> برای بالا بردن فیلد و از </a:t>
            </a:r>
            <a:r>
              <a:rPr lang="en-US" sz="2100" dirty="0">
                <a:cs typeface="B Mitra" panose="00000400000000000000" pitchFamily="2" charset="-78"/>
              </a:rPr>
              <a:t>Shift+ </a:t>
            </a:r>
            <a:r>
              <a:rPr lang="en-US" sz="2100" dirty="0" err="1">
                <a:cs typeface="B Mitra" panose="00000400000000000000" pitchFamily="2" charset="-78"/>
              </a:rPr>
              <a:t>Ctrl+down</a:t>
            </a:r>
            <a:r>
              <a:rPr lang="fa-IR" sz="2100" dirty="0">
                <a:cs typeface="B Mitra" panose="00000400000000000000" pitchFamily="2" charset="-78"/>
              </a:rPr>
              <a:t> برای پایین بردن فیلد استفاده نمایید . </a:t>
            </a:r>
            <a:br>
              <a:rPr lang="fa-IR" sz="2100" dirty="0">
                <a:cs typeface="B Mitra" panose="00000400000000000000" pitchFamily="2" charset="-78"/>
              </a:rPr>
            </a:br>
            <a:r>
              <a:rPr lang="fa-IR" sz="2100" dirty="0">
                <a:cs typeface="B Mitra" panose="00000400000000000000" pitchFamily="2" charset="-78"/>
              </a:rPr>
              <a:t>لازم به ذکر است که تغییر ترتیب فیلدها / فیلدهای فرعی فقط برای فیلدها / فیلدهای فرعی تکرار شده امکان پذیر بوده و تنها امکان جابجایی فیلدها یا تگ یکسان وجود دارد همچنین توجه نمایید که امکان جابجایی ترتیب نمایش فیلدهای فرعی مرتبط با بانک های دیگر وجود ندارد و اطلاعات فیلدها بر اساس ترتیب تعیین شده در فرمت خروجی نمایش داده می شوند . </a:t>
            </a:r>
            <a:br>
              <a:rPr lang="fa-IR" sz="2100" dirty="0">
                <a:cs typeface="B Mitra" panose="00000400000000000000" pitchFamily="2" charset="-78"/>
              </a:rPr>
            </a:br>
            <a:r>
              <a:rPr lang="fa-IR" sz="2100" dirty="0">
                <a:cs typeface="B Titr" panose="00000700000000000000" pitchFamily="2" charset="-78"/>
              </a:rPr>
              <a:t>درج حرف مجازی </a:t>
            </a:r>
            <a:r>
              <a:rPr lang="fa-IR" sz="2100" dirty="0">
                <a:cs typeface="B Mitra" panose="00000400000000000000" pitchFamily="2" charset="-78"/>
              </a:rPr>
              <a:t/>
            </a:r>
            <a:br>
              <a:rPr lang="fa-IR" sz="2100" dirty="0">
                <a:cs typeface="B Mitra" panose="00000400000000000000" pitchFamily="2" charset="-78"/>
              </a:rPr>
            </a:br>
            <a:r>
              <a:rPr lang="fa-IR" sz="2100" dirty="0">
                <a:cs typeface="B Mitra" panose="00000400000000000000" pitchFamily="2" charset="-78"/>
              </a:rPr>
              <a:t>از این گزینه برای تغییر نگارش های زبان فارسی استفاده می شود ، در واقع گزینه " درج حرف مجازی " بیشتر در بخش نشانه کاتر فیلد رده و تبدیل کارکتر ( ه ) به ( هـ ) استفاده می شود . </a:t>
            </a:r>
            <a:br>
              <a:rPr lang="fa-IR" sz="2100" dirty="0">
                <a:cs typeface="B Mitra" panose="00000400000000000000" pitchFamily="2" charset="-78"/>
              </a:rPr>
            </a:br>
            <a:r>
              <a:rPr lang="fa-IR" sz="2100" dirty="0">
                <a:cs typeface="B Titr" panose="00000700000000000000" pitchFamily="2" charset="-78"/>
              </a:rPr>
              <a:t>درج نیم فاصله </a:t>
            </a:r>
            <a:r>
              <a:rPr lang="fa-IR" sz="2100" dirty="0">
                <a:cs typeface="B Mitra" panose="00000400000000000000" pitchFamily="2" charset="-78"/>
              </a:rPr>
              <a:t/>
            </a:r>
            <a:br>
              <a:rPr lang="fa-IR" sz="2100" dirty="0">
                <a:cs typeface="B Mitra" panose="00000400000000000000" pitchFamily="2" charset="-78"/>
              </a:rPr>
            </a:br>
            <a:r>
              <a:rPr lang="fa-IR" sz="2100" dirty="0">
                <a:cs typeface="B Mitra" panose="00000400000000000000" pitchFamily="2" charset="-78"/>
              </a:rPr>
              <a:t>اگر بخواهید در یک فیلد ، بین دو کلمه از نیم فاصله استفاده نمایید ، باید نشانگر موس را بین دو واژه مورد نظر قرار داده ، از بخش عملیات فیلد      ، گزینه " درج نیم فاصله " یا کلیدهای </a:t>
            </a:r>
            <a:r>
              <a:rPr lang="en-US" sz="2100" dirty="0">
                <a:cs typeface="B Mitra" panose="00000400000000000000" pitchFamily="2" charset="-78"/>
              </a:rPr>
              <a:t>Shift+Ctrl+2</a:t>
            </a:r>
            <a:r>
              <a:rPr lang="fa-IR" sz="2100" dirty="0">
                <a:cs typeface="B Mitra" panose="00000400000000000000" pitchFamily="2" charset="-78"/>
              </a:rPr>
              <a:t> را انتخاب نمایید . </a:t>
            </a:r>
            <a:endParaRPr lang="en-US" sz="2100" dirty="0">
              <a:cs typeface="B Mitra"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4400550" y="1756171"/>
            <a:ext cx="238125" cy="238125"/>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6919913" y="5352455"/>
            <a:ext cx="238125" cy="238125"/>
          </a:xfrm>
          <a:prstGeom prst="rect">
            <a:avLst/>
          </a:prstGeom>
        </p:spPr>
      </p:pic>
    </p:spTree>
    <p:extLst>
      <p:ext uri="{BB962C8B-B14F-4D97-AF65-F5344CB8AC3E}">
        <p14:creationId xmlns:p14="http://schemas.microsoft.com/office/powerpoint/2010/main" val="14491126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103709"/>
            <a:ext cx="8153400" cy="2249092"/>
          </a:xfrm>
        </p:spPr>
        <p:txBody>
          <a:bodyPr>
            <a:normAutofit fontScale="90000"/>
          </a:bodyPr>
          <a:lstStyle/>
          <a:p>
            <a:pPr algn="r" rtl="1"/>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حذف و درج یونی کد </a:t>
            </a:r>
            <a:r>
              <a:rPr lang="fa-IR" dirty="0" smtClean="0"/>
              <a:t/>
            </a:r>
            <a:br>
              <a:rPr lang="fa-IR" dirty="0" smtClean="0"/>
            </a:br>
            <a:r>
              <a:rPr lang="fa-IR" sz="2100" dirty="0">
                <a:cs typeface="B Mitra" panose="00000400000000000000" pitchFamily="2" charset="-78"/>
              </a:rPr>
              <a:t>این گزینه برای فیلدهایی که به صورت حرفی / عددی ( مانند فیلد شماره مدرک یا رده ) وارد می شوند ، کاربرد دارد و هنگام جستجو و آماده سازی استفاده می شود . جهت درج یونی کد از چپ به راست ، از بخش عملیات فیلد  </a:t>
            </a:r>
            <a:r>
              <a:rPr lang="en-US" sz="2100" dirty="0">
                <a:cs typeface="B Mitra" panose="00000400000000000000" pitchFamily="2" charset="-78"/>
              </a:rPr>
              <a:t>  </a:t>
            </a:r>
            <a:r>
              <a:rPr lang="fa-IR" sz="2100" dirty="0">
                <a:cs typeface="B Mitra" panose="00000400000000000000" pitchFamily="2" charset="-78"/>
              </a:rPr>
              <a:t> ، گزینه " درج یونی کد از چپ به راست " یا کلیدهای کمکی </a:t>
            </a:r>
            <a:r>
              <a:rPr lang="en-US" sz="2100" dirty="0">
                <a:cs typeface="B Mitra" panose="00000400000000000000" pitchFamily="2" charset="-78"/>
              </a:rPr>
              <a:t>Shift+Ctrl+f</a:t>
            </a:r>
            <a:r>
              <a:rPr lang="fa-IR" sz="2100" dirty="0">
                <a:cs typeface="B Mitra" panose="00000400000000000000" pitchFamily="2" charset="-78"/>
              </a:rPr>
              <a:t> را انتخاب کنید . جهت رفع مشکل نمایش اطلاعات فیلدهای حرفی / عددی می توانید از بخش عملیات فیلد       گزینه درج یونی کد از چپ به راست " یا کلیدهای کمکی </a:t>
            </a:r>
            <a:r>
              <a:rPr lang="en-US" sz="2100" dirty="0">
                <a:cs typeface="B Mitra" panose="00000400000000000000" pitchFamily="2" charset="-78"/>
              </a:rPr>
              <a:t>Shift+Ctrl+y</a:t>
            </a:r>
            <a:r>
              <a:rPr lang="fa-IR" sz="2100" dirty="0">
                <a:cs typeface="B Mitra" panose="00000400000000000000" pitchFamily="2" charset="-78"/>
              </a:rPr>
              <a:t> را انتخاب کنید . جهت حذف یونی کد ، از بخش عملیات فیلد      ، گزینه حذف یونی کد " با کلیدهای </a:t>
            </a:r>
            <a:r>
              <a:rPr lang="en-US" sz="2100" dirty="0">
                <a:cs typeface="B Mitra" panose="00000400000000000000" pitchFamily="2" charset="-78"/>
              </a:rPr>
              <a:t>Shift+Ctrl+j</a:t>
            </a:r>
            <a:r>
              <a:rPr lang="fa-IR" sz="2100" dirty="0">
                <a:cs typeface="B Mitra" panose="00000400000000000000" pitchFamily="2" charset="-78"/>
              </a:rPr>
              <a:t> را انتخاب کنید.  </a:t>
            </a:r>
            <a:br>
              <a:rPr lang="fa-IR" sz="2100" dirty="0">
                <a:cs typeface="B Mitra" panose="00000400000000000000" pitchFamily="2" charset="-78"/>
              </a:rPr>
            </a:br>
            <a:r>
              <a:rPr lang="fa-IR" sz="2100" dirty="0">
                <a:cs typeface="B Titr" panose="00000700000000000000" pitchFamily="2" charset="-78"/>
              </a:rPr>
              <a:t>باز کردن لیست مقادیر </a:t>
            </a:r>
            <a:br>
              <a:rPr lang="fa-IR" sz="2100" dirty="0">
                <a:cs typeface="B Titr" panose="00000700000000000000" pitchFamily="2" charset="-78"/>
              </a:rPr>
            </a:br>
            <a:r>
              <a:rPr lang="fa-IR" sz="2100" dirty="0">
                <a:cs typeface="B Mitra" panose="00000400000000000000" pitchFamily="2" charset="-78"/>
              </a:rPr>
              <a:t>در فیلدهای داری جدول ثابت مانند زبان ، می توانید با استفاده از کلیدهای میانبر </a:t>
            </a:r>
            <a:r>
              <a:rPr lang="en-US" sz="2100" dirty="0">
                <a:cs typeface="B Mitra" panose="00000400000000000000" pitchFamily="2" charset="-78"/>
              </a:rPr>
              <a:t>Ctrl+ Enter</a:t>
            </a:r>
            <a:r>
              <a:rPr lang="fa-IR" sz="2100" dirty="0">
                <a:cs typeface="B Mitra" panose="00000400000000000000" pitchFamily="2" charset="-78"/>
              </a:rPr>
              <a:t> جدول ثابت را مشاهده نمایید . </a:t>
            </a:r>
            <a:r>
              <a:rPr lang="en-US" sz="2100" dirty="0">
                <a:cs typeface="B Mitra" panose="00000400000000000000" pitchFamily="2" charset="-78"/>
              </a:rPr>
              <a:t> </a:t>
            </a:r>
            <a:br>
              <a:rPr lang="en-US" sz="2100" dirty="0">
                <a:cs typeface="B Mitra" panose="00000400000000000000" pitchFamily="2" charset="-78"/>
              </a:rPr>
            </a:br>
            <a:r>
              <a:rPr lang="fa-IR" sz="2100" dirty="0">
                <a:cs typeface="B Titr" panose="00000700000000000000" pitchFamily="2" charset="-78"/>
              </a:rPr>
              <a:t>دیدن / ندیدن نشانگر</a:t>
            </a:r>
            <a:r>
              <a:rPr lang="fa-IR" sz="2100" dirty="0">
                <a:cs typeface="B Mitra" panose="00000400000000000000" pitchFamily="2" charset="-78"/>
              </a:rPr>
              <a:t/>
            </a:r>
            <a:br>
              <a:rPr lang="fa-IR" sz="2100" dirty="0">
                <a:cs typeface="B Mitra" panose="00000400000000000000" pitchFamily="2" charset="-78"/>
              </a:rPr>
            </a:br>
            <a:r>
              <a:rPr lang="fa-IR" sz="2100" dirty="0">
                <a:cs typeface="B Mitra" panose="00000400000000000000" pitchFamily="2" charset="-78"/>
              </a:rPr>
              <a:t>جهت درج نشانگر مربوط به هر فیلد استفاد می شود. جهت درج نشانگر ، از بخش عملیات فیلد      ، گزینه " دیدن / ندیدن نشانگر " یا کلیدهای </a:t>
            </a:r>
            <a:r>
              <a:rPr lang="en-US" sz="2100" dirty="0">
                <a:cs typeface="B Mitra" panose="00000400000000000000" pitchFamily="2" charset="-78"/>
              </a:rPr>
              <a:t>Shift+Ctrl+i</a:t>
            </a:r>
            <a:r>
              <a:rPr lang="fa-IR" sz="2100" dirty="0">
                <a:cs typeface="B Mitra" panose="00000400000000000000" pitchFamily="2" charset="-78"/>
              </a:rPr>
              <a:t> را انتخاب کنید .</a:t>
            </a:r>
            <a:br>
              <a:rPr lang="fa-IR" sz="2100" dirty="0">
                <a:cs typeface="B Mitra" panose="00000400000000000000" pitchFamily="2" charset="-78"/>
              </a:rPr>
            </a:br>
            <a:r>
              <a:rPr lang="fa-IR" sz="2100" dirty="0">
                <a:cs typeface="B Mitra" panose="00000400000000000000" pitchFamily="2" charset="-78"/>
              </a:rPr>
              <a:t>زیر فیلد بعدی / قبلی </a:t>
            </a:r>
            <a:br>
              <a:rPr lang="fa-IR" sz="2100" dirty="0">
                <a:cs typeface="B Mitra" panose="00000400000000000000" pitchFamily="2" charset="-78"/>
              </a:rPr>
            </a:br>
            <a:r>
              <a:rPr lang="fa-IR" sz="2100" dirty="0">
                <a:cs typeface="B Mitra" panose="00000400000000000000" pitchFamily="2" charset="-78"/>
              </a:rPr>
              <a:t>جهت رفتن به زیر فیلد بعدی یا قبلی ، از بخش عملیات فیلد     ، گزینه " زیر فیلد بعدی یا زیر قیلد قبلی " را انتخاب کنید همچنین می توانید از کلیدهای میانبر </a:t>
            </a:r>
            <a:r>
              <a:rPr lang="en-US" sz="2100" dirty="0">
                <a:cs typeface="B Mitra" panose="00000400000000000000" pitchFamily="2" charset="-78"/>
              </a:rPr>
              <a:t>Enter</a:t>
            </a:r>
            <a:r>
              <a:rPr lang="fa-IR" sz="2100" dirty="0">
                <a:cs typeface="B Mitra" panose="00000400000000000000" pitchFamily="2" charset="-78"/>
              </a:rPr>
              <a:t> برای رفتن به زیر فیلد بعدی و از </a:t>
            </a:r>
            <a:r>
              <a:rPr lang="en-US" sz="2100" dirty="0">
                <a:cs typeface="B Mitra" panose="00000400000000000000" pitchFamily="2" charset="-78"/>
              </a:rPr>
              <a:t>Shift+ Enter</a:t>
            </a:r>
            <a:r>
              <a:rPr lang="fa-IR" sz="2100" dirty="0">
                <a:cs typeface="B Mitra" panose="00000400000000000000" pitchFamily="2" charset="-78"/>
              </a:rPr>
              <a:t> برای رفتن به زیر فیلد قبلی استفاده کنید. </a:t>
            </a:r>
            <a:br>
              <a:rPr lang="fa-IR" sz="2100" dirty="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r>
              <a:rPr lang="fa-IR" sz="2100" dirty="0">
                <a:cs typeface="B Mitra" panose="00000400000000000000" pitchFamily="2" charset="-78"/>
              </a:rPr>
              <a:t/>
            </a:r>
            <a:br>
              <a:rPr lang="fa-IR" sz="2100" dirty="0">
                <a:cs typeface="B Mitra" panose="00000400000000000000" pitchFamily="2" charset="-78"/>
              </a:rPr>
            </a:br>
            <a:endParaRPr lang="en-US" sz="2100" dirty="0">
              <a:cs typeface="B Mitra"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3290888" y="2466962"/>
            <a:ext cx="238125" cy="238125"/>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1490663" y="1763314"/>
            <a:ext cx="238125" cy="238125"/>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4767263" y="2249084"/>
            <a:ext cx="238125" cy="202406"/>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2243138" y="4024905"/>
            <a:ext cx="238125" cy="194073"/>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flipH="1" flipV="1">
            <a:off x="4481512" y="4831555"/>
            <a:ext cx="238125" cy="238125"/>
          </a:xfrm>
          <a:prstGeom prst="rect">
            <a:avLst/>
          </a:prstGeom>
        </p:spPr>
      </p:pic>
    </p:spTree>
    <p:extLst>
      <p:ext uri="{BB962C8B-B14F-4D97-AF65-F5344CB8AC3E}">
        <p14:creationId xmlns:p14="http://schemas.microsoft.com/office/powerpoint/2010/main" val="362551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dirty="0" smtClean="0">
                <a:cs typeface="B Titr" panose="00000700000000000000" pitchFamily="2" charset="-78"/>
              </a:rPr>
              <a:t>عملیات روی کاربرگه </a:t>
            </a:r>
            <a:r>
              <a:rPr lang="fa-IR" dirty="0" smtClean="0"/>
              <a:t/>
            </a:r>
            <a:br>
              <a:rPr lang="fa-IR" dirty="0" smtClean="0"/>
            </a:br>
            <a:endParaRPr lang="en-US" dirty="0"/>
          </a:p>
        </p:txBody>
      </p:sp>
      <p:pic>
        <p:nvPicPr>
          <p:cNvPr id="4" name="Picture 3"/>
          <p:cNvPicPr>
            <a:picLocks noChangeAspect="1"/>
          </p:cNvPicPr>
          <p:nvPr/>
        </p:nvPicPr>
        <p:blipFill>
          <a:blip r:embed="rId2"/>
          <a:stretch>
            <a:fillRect/>
          </a:stretch>
        </p:blipFill>
        <p:spPr>
          <a:xfrm>
            <a:off x="3200400" y="1795463"/>
            <a:ext cx="3238500" cy="3800475"/>
          </a:xfrm>
          <a:prstGeom prst="rect">
            <a:avLst/>
          </a:prstGeom>
        </p:spPr>
      </p:pic>
    </p:spTree>
    <p:extLst>
      <p:ext uri="{BB962C8B-B14F-4D97-AF65-F5344CB8AC3E}">
        <p14:creationId xmlns:p14="http://schemas.microsoft.com/office/powerpoint/2010/main" val="12577498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2475" y="857251"/>
            <a:ext cx="7896225" cy="1182291"/>
          </a:xfrm>
        </p:spPr>
        <p:txBody>
          <a:bodyPr>
            <a:normAutofit fontScale="90000"/>
          </a:bodyPr>
          <a:lstStyle/>
          <a:p>
            <a:pPr algn="r" rtl="1"/>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
            </a:r>
            <a:br>
              <a:rPr lang="fa-IR" sz="2700" dirty="0">
                <a:cs typeface="B Titr" panose="00000700000000000000" pitchFamily="2" charset="-78"/>
              </a:rPr>
            </a:br>
            <a:r>
              <a:rPr lang="fa-IR" sz="2700" dirty="0">
                <a:cs typeface="B Titr" panose="00000700000000000000" pitchFamily="2" charset="-78"/>
              </a:rPr>
              <a:t>ذخیره </a:t>
            </a:r>
            <a:r>
              <a:rPr lang="fa-IR" dirty="0" smtClean="0"/>
              <a:t/>
            </a:r>
            <a:br>
              <a:rPr lang="fa-IR" dirty="0" smtClean="0"/>
            </a:br>
            <a:r>
              <a:rPr lang="fa-IR" sz="2025" dirty="0">
                <a:cs typeface="B Mitra" panose="00000400000000000000" pitchFamily="2" charset="-78"/>
              </a:rPr>
              <a:t>پس از ورود اطلاعات فیلدهای مورد نظر در کاربرگه ، از بخش عملیات ، " ذخیره " یا کلیدهای میانبر </a:t>
            </a:r>
            <a:r>
              <a:rPr lang="en-US" sz="2025" dirty="0">
                <a:cs typeface="B Mitra" panose="00000400000000000000" pitchFamily="2" charset="-78"/>
              </a:rPr>
              <a:t>Ctrl+F2</a:t>
            </a:r>
            <a:r>
              <a:rPr lang="fa-IR" sz="2025" dirty="0">
                <a:cs typeface="B Mitra" panose="00000400000000000000" pitchFamily="2" charset="-78"/>
              </a:rPr>
              <a:t> را انتخاب کنید. </a:t>
            </a:r>
            <a:br>
              <a:rPr lang="fa-IR" sz="2025" dirty="0">
                <a:cs typeface="B Mitra" panose="00000400000000000000" pitchFamily="2" charset="-78"/>
              </a:rPr>
            </a:br>
            <a:r>
              <a:rPr lang="fa-IR" sz="2025" dirty="0">
                <a:cs typeface="B Mitra" panose="00000400000000000000" pitchFamily="2" charset="-78"/>
              </a:rPr>
              <a:t>ذخیره و بستن </a:t>
            </a:r>
            <a:br>
              <a:rPr lang="fa-IR" sz="2025" dirty="0">
                <a:cs typeface="B Mitra" panose="00000400000000000000" pitchFamily="2" charset="-78"/>
              </a:rPr>
            </a:br>
            <a:r>
              <a:rPr lang="fa-IR" sz="2025" dirty="0">
                <a:cs typeface="B Mitra" panose="00000400000000000000" pitchFamily="2" charset="-78"/>
              </a:rPr>
              <a:t>پس از ورود اطلاعات فیلدهای مورد نظر در کاربرگه ، از بخش عملیات ، " ذخیره و بستن " یا کلیدهایی میانبر </a:t>
            </a:r>
            <a:r>
              <a:rPr lang="en-US" sz="2025" dirty="0">
                <a:cs typeface="B Mitra" panose="00000400000000000000" pitchFamily="2" charset="-78"/>
              </a:rPr>
              <a:t>Ctrl+F3</a:t>
            </a:r>
            <a:r>
              <a:rPr lang="fa-IR" sz="2025" dirty="0">
                <a:cs typeface="B Mitra" panose="00000400000000000000" pitchFamily="2" charset="-78"/>
              </a:rPr>
              <a:t> را انتخاب کنید . </a:t>
            </a:r>
            <a:br>
              <a:rPr lang="fa-IR" sz="2025" dirty="0">
                <a:cs typeface="B Mitra" panose="00000400000000000000" pitchFamily="2" charset="-78"/>
              </a:rPr>
            </a:br>
            <a:r>
              <a:rPr lang="fa-IR" sz="2700" dirty="0">
                <a:cs typeface="B Titr" panose="00000700000000000000" pitchFamily="2" charset="-78"/>
              </a:rPr>
              <a:t>ذخیره و جدید </a:t>
            </a:r>
            <a:r>
              <a:rPr lang="fa-IR" sz="2025" dirty="0">
                <a:cs typeface="B Mitra" panose="00000400000000000000" pitchFamily="2" charset="-78"/>
              </a:rPr>
              <a:t/>
            </a:r>
            <a:br>
              <a:rPr lang="fa-IR" sz="2025" dirty="0">
                <a:cs typeface="B Mitra" panose="00000400000000000000" pitchFamily="2" charset="-78"/>
              </a:rPr>
            </a:br>
            <a:r>
              <a:rPr lang="fa-IR" sz="2025" dirty="0">
                <a:cs typeface="B Mitra" panose="00000400000000000000" pitchFamily="2" charset="-78"/>
              </a:rPr>
              <a:t>پس از ورود اطلاعات فیلدهای مورد نظر در کاربرگه از بخش عملیات ، " ذخیره و بستن " یا کیلدهای میانبر </a:t>
            </a:r>
            <a:r>
              <a:rPr lang="en-US" sz="2025" dirty="0">
                <a:cs typeface="B Mitra" panose="00000400000000000000" pitchFamily="2" charset="-78"/>
              </a:rPr>
              <a:t>Cutral+F3</a:t>
            </a:r>
            <a:r>
              <a:rPr lang="fa-IR" sz="2025" dirty="0">
                <a:cs typeface="B Mitra" panose="00000400000000000000" pitchFamily="2" charset="-78"/>
              </a:rPr>
              <a:t> را انتخاب کنید . </a:t>
            </a:r>
            <a:br>
              <a:rPr lang="fa-IR" sz="2025" dirty="0">
                <a:cs typeface="B Mitra" panose="00000400000000000000" pitchFamily="2" charset="-78"/>
              </a:rPr>
            </a:br>
            <a:r>
              <a:rPr lang="fa-IR" sz="2025" dirty="0">
                <a:cs typeface="B Mitra" panose="00000400000000000000" pitchFamily="2" charset="-78"/>
              </a:rPr>
              <a:t>ذخیره و جدید </a:t>
            </a:r>
            <a:br>
              <a:rPr lang="fa-IR" sz="2025" dirty="0">
                <a:cs typeface="B Mitra" panose="00000400000000000000" pitchFamily="2" charset="-78"/>
              </a:rPr>
            </a:br>
            <a:r>
              <a:rPr lang="fa-IR" sz="2025" dirty="0">
                <a:cs typeface="B Mitra" panose="00000400000000000000" pitchFamily="2" charset="-78"/>
              </a:rPr>
              <a:t>پس از ورود اطلاعات فیلدهای مورد نظر در کاربرگه ، اگر بخواهید کاربرگه را ذخیره کرده و کاربگه جدیدی باز نمایید ، از بخش عملیات گزینه ذخیره و جدید " یا کلیدهای میانبر </a:t>
            </a:r>
            <a:r>
              <a:rPr lang="en-US" sz="2025" dirty="0">
                <a:cs typeface="B Mitra" panose="00000400000000000000" pitchFamily="2" charset="-78"/>
              </a:rPr>
              <a:t>Ctrl+ Shift+s</a:t>
            </a:r>
            <a:r>
              <a:rPr lang="fa-IR" sz="2025" dirty="0">
                <a:cs typeface="B Mitra" panose="00000400000000000000" pitchFamily="2" charset="-78"/>
              </a:rPr>
              <a:t> را انتخاب نمایید.</a:t>
            </a:r>
            <a:br>
              <a:rPr lang="fa-IR" sz="2025" dirty="0">
                <a:cs typeface="B Mitra" panose="00000400000000000000" pitchFamily="2" charset="-78"/>
              </a:rPr>
            </a:br>
            <a:r>
              <a:rPr lang="fa-IR" sz="2700" dirty="0">
                <a:cs typeface="B Titr" panose="00000700000000000000" pitchFamily="2" charset="-78"/>
              </a:rPr>
              <a:t>رکورد جدید </a:t>
            </a:r>
            <a:r>
              <a:rPr lang="fa-IR" sz="2025" dirty="0">
                <a:cs typeface="B Mitra" panose="00000400000000000000" pitchFamily="2" charset="-78"/>
              </a:rPr>
              <a:t/>
            </a:r>
            <a:br>
              <a:rPr lang="fa-IR" sz="2025" dirty="0">
                <a:cs typeface="B Mitra" panose="00000400000000000000" pitchFamily="2" charset="-78"/>
              </a:rPr>
            </a:br>
            <a:r>
              <a:rPr lang="fa-IR" sz="2025" dirty="0">
                <a:cs typeface="B Mitra" panose="00000400000000000000" pitchFamily="2" charset="-78"/>
              </a:rPr>
              <a:t>برای ورود اطلاعات رکورد جدید ، گزینه " رکورد جدید " را از بخش عملیات انتخاب کنید یا از کلیدهای میانبر </a:t>
            </a:r>
            <a:r>
              <a:rPr lang="en-US" sz="2025" dirty="0">
                <a:cs typeface="B Mitra" panose="00000400000000000000" pitchFamily="2" charset="-78"/>
              </a:rPr>
              <a:t>Ctrl+Shift+g</a:t>
            </a:r>
            <a:r>
              <a:rPr lang="fa-IR" sz="2025" dirty="0">
                <a:cs typeface="B Mitra" panose="00000400000000000000" pitchFamily="2" charset="-78"/>
              </a:rPr>
              <a:t> استفاده نمایید.</a:t>
            </a:r>
            <a:br>
              <a:rPr lang="fa-IR" sz="2025" dirty="0">
                <a:cs typeface="B Mitra" panose="00000400000000000000" pitchFamily="2" charset="-78"/>
              </a:rPr>
            </a:br>
            <a:endParaRPr lang="en-US" sz="2025" dirty="0">
              <a:cs typeface="B Mitra" panose="00000400000000000000" pitchFamily="2" charset="-78"/>
            </a:endParaRPr>
          </a:p>
        </p:txBody>
      </p:sp>
    </p:spTree>
    <p:extLst>
      <p:ext uri="{BB962C8B-B14F-4D97-AF65-F5344CB8AC3E}">
        <p14:creationId xmlns:p14="http://schemas.microsoft.com/office/powerpoint/2010/main" val="26397462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8029575" cy="1086036"/>
          </a:xfrm>
        </p:spPr>
        <p:txBody>
          <a:bodyPr>
            <a:normAutofit fontScale="90000"/>
          </a:bodyPr>
          <a:lstStyle/>
          <a:p>
            <a:pPr algn="r"/>
            <a:r>
              <a:rPr lang="fa-IR" sz="4050" dirty="0">
                <a:cs typeface="B Titr" panose="00000700000000000000" pitchFamily="2" charset="-78"/>
              </a:rPr>
              <a:t/>
            </a:r>
            <a:br>
              <a:rPr lang="fa-IR" sz="4050" dirty="0">
                <a:cs typeface="B Titr" panose="00000700000000000000" pitchFamily="2" charset="-78"/>
              </a:rPr>
            </a:br>
            <a:r>
              <a:rPr lang="fa-IR" sz="4050" dirty="0">
                <a:cs typeface="B Titr" panose="00000700000000000000" pitchFamily="2" charset="-78"/>
              </a:rPr>
              <a:t/>
            </a:r>
            <a:br>
              <a:rPr lang="fa-IR" sz="4050" dirty="0">
                <a:cs typeface="B Titr" panose="00000700000000000000" pitchFamily="2" charset="-78"/>
              </a:rPr>
            </a:br>
            <a:r>
              <a:rPr lang="fa-IR" sz="4050" dirty="0">
                <a:cs typeface="B Titr" panose="00000700000000000000" pitchFamily="2" charset="-78"/>
              </a:rPr>
              <a:t/>
            </a:r>
            <a:br>
              <a:rPr lang="fa-IR" sz="4050" dirty="0">
                <a:cs typeface="B Titr" panose="00000700000000000000" pitchFamily="2" charset="-78"/>
              </a:rPr>
            </a:br>
            <a:r>
              <a:rPr lang="fa-IR" sz="4050" dirty="0">
                <a:cs typeface="B Titr" panose="00000700000000000000" pitchFamily="2" charset="-78"/>
              </a:rPr>
              <a:t/>
            </a:r>
            <a:br>
              <a:rPr lang="fa-IR" sz="4050" dirty="0">
                <a:cs typeface="B Titr" panose="00000700000000000000" pitchFamily="2" charset="-78"/>
              </a:rPr>
            </a:br>
            <a:r>
              <a:rPr lang="fa-IR" sz="4050" dirty="0">
                <a:cs typeface="B Titr" panose="00000700000000000000" pitchFamily="2" charset="-78"/>
              </a:rPr>
              <a:t/>
            </a:r>
            <a:br>
              <a:rPr lang="fa-IR" sz="4050" dirty="0">
                <a:cs typeface="B Titr" panose="00000700000000000000" pitchFamily="2" charset="-78"/>
              </a:rPr>
            </a:br>
            <a:r>
              <a:rPr lang="fa-IR" sz="4050" dirty="0">
                <a:cs typeface="B Titr" panose="00000700000000000000" pitchFamily="2" charset="-78"/>
              </a:rPr>
              <a:t>درج ثبت </a:t>
            </a:r>
            <a:r>
              <a:rPr lang="fa-IR" dirty="0">
                <a:cs typeface="B Mitra" panose="00000400000000000000" pitchFamily="2" charset="-78"/>
              </a:rPr>
              <a:t/>
            </a:r>
            <a:br>
              <a:rPr lang="fa-IR" dirty="0">
                <a:cs typeface="B Mitra" panose="00000400000000000000" pitchFamily="2" charset="-78"/>
              </a:rPr>
            </a:br>
            <a:r>
              <a:rPr lang="fa-IR" sz="2700" dirty="0">
                <a:cs typeface="B Mitra" panose="00000400000000000000" pitchFamily="2" charset="-78"/>
              </a:rPr>
              <a:t>این بخش شامل درج مشخصات نسخه های فیزیکی مدارک (شامل ثبت ، شماره نسخه و جلد ، محل نگهداری ، شناسه بازیابی و ... ) تعیین مالکیت آنها می باشد.</a:t>
            </a:r>
            <a:br>
              <a:rPr lang="fa-IR" sz="2700" dirty="0">
                <a:cs typeface="B Mitra" panose="00000400000000000000" pitchFamily="2" charset="-78"/>
              </a:rPr>
            </a:br>
            <a:r>
              <a:rPr lang="fa-IR" sz="2700" dirty="0">
                <a:cs typeface="B Mitra" panose="00000400000000000000" pitchFamily="2" charset="-78"/>
              </a:rPr>
              <a:t>جهت اضافه نمودن موجودی به رکورد از بخش عملیات گزینه " درج ثبت " با کلیدهای میانبر   را انتخاب کنید . </a:t>
            </a:r>
            <a:r>
              <a:rPr lang="en-US" sz="2700" dirty="0">
                <a:cs typeface="B Mitra" panose="00000400000000000000" pitchFamily="2" charset="-78"/>
              </a:rPr>
              <a:t>Ctrl+Shift+F9</a:t>
            </a:r>
            <a:r>
              <a:rPr lang="fa-IR" sz="2700" dirty="0">
                <a:cs typeface="B Mitra" panose="00000400000000000000" pitchFamily="2" charset="-78"/>
              </a:rPr>
              <a:t> را انتخاب کنید . </a:t>
            </a:r>
            <a:br>
              <a:rPr lang="fa-IR" sz="2700" dirty="0">
                <a:cs typeface="B Mitra" panose="00000400000000000000" pitchFamily="2" charset="-78"/>
              </a:rPr>
            </a:br>
            <a:r>
              <a:rPr lang="fa-IR" sz="2700" dirty="0">
                <a:cs typeface="B Mitra" panose="00000400000000000000" pitchFamily="2" charset="-78"/>
              </a:rPr>
              <a:t>سپس در صفحه سیاهه موجودی روی آیکون ایجاد     کلیک کرده ، اطلاعات ثبت را در فیلدهای مورد نظر وارد نموده و روی کلید ذخیره کلیک کنید . جهت آشنایی بیشتر با بخش های مختلف کاربرگه موجودی و آشنایی با کارکردهای هر یک از آنها به بخش " موجودی " مراجعه کنید لازم به ذکر است که جهت درج ثبت ، حتماًباید رکورد ذخیره شده باشد.</a:t>
            </a:r>
            <a:r>
              <a:rPr lang="en-US" sz="2700" dirty="0">
                <a:cs typeface="B Mitra" panose="00000400000000000000" pitchFamily="2" charset="-78"/>
              </a:rPr>
              <a:t> </a:t>
            </a:r>
            <a:endParaRPr lang="en-US" sz="2700" dirty="0"/>
          </a:p>
        </p:txBody>
      </p:sp>
      <p:sp>
        <p:nvSpPr>
          <p:cNvPr id="3" name="Rectangle 2"/>
          <p:cNvSpPr/>
          <p:nvPr/>
        </p:nvSpPr>
        <p:spPr>
          <a:xfrm>
            <a:off x="2286000" y="2217130"/>
            <a:ext cx="4572000" cy="715581"/>
          </a:xfrm>
          <a:prstGeom prst="rect">
            <a:avLst/>
          </a:prstGeom>
        </p:spPr>
        <p:txBody>
          <a:bodyPr>
            <a:spAutoFit/>
          </a:bodyPr>
          <a:lstStyle/>
          <a:p>
            <a:r>
              <a:rPr lang="fa-IR" sz="1350" dirty="0">
                <a:cs typeface="B Mitra" panose="00000400000000000000" pitchFamily="2" charset="-78"/>
              </a:rPr>
              <a:t>. </a:t>
            </a:r>
            <a:br>
              <a:rPr lang="fa-IR" sz="1350" dirty="0">
                <a:cs typeface="B Mitra" panose="00000400000000000000" pitchFamily="2" charset="-78"/>
              </a:rPr>
            </a:br>
            <a:r>
              <a:rPr lang="fa-IR" sz="1350" dirty="0">
                <a:cs typeface="B Mitra" panose="00000400000000000000" pitchFamily="2" charset="-78"/>
              </a:rPr>
              <a:t/>
            </a:r>
            <a:br>
              <a:rPr lang="fa-IR" sz="1350" dirty="0">
                <a:cs typeface="B Mitra" panose="00000400000000000000" pitchFamily="2" charset="-78"/>
              </a:rPr>
            </a:br>
            <a:endParaRPr lang="en-US" sz="135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99948" y="3210111"/>
            <a:ext cx="237239" cy="1861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1857293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
            </a:r>
            <a:br>
              <a:rPr lang="fa-IR" sz="2100" dirty="0">
                <a:cs typeface="B Titr" panose="00000700000000000000" pitchFamily="2" charset="-78"/>
              </a:rPr>
            </a:br>
            <a:r>
              <a:rPr lang="fa-IR" sz="2100" dirty="0">
                <a:cs typeface="B Titr" panose="00000700000000000000" pitchFamily="2" charset="-78"/>
              </a:rPr>
              <a:t>نمایش رکورد </a:t>
            </a:r>
            <a:r>
              <a:rPr lang="fa-IR" dirty="0" smtClean="0"/>
              <a:t/>
            </a:r>
            <a:br>
              <a:rPr lang="fa-IR" dirty="0" smtClean="0"/>
            </a:br>
            <a:r>
              <a:rPr lang="fa-IR" sz="2700" dirty="0">
                <a:cs typeface="B Mitra" panose="00000400000000000000" pitchFamily="2" charset="-78"/>
              </a:rPr>
              <a:t>جهت مشاهده اطلاعات کاربرگه ،از بخش عملیات کاربرگه گزینه " نمایش رکورد " یا کلیدهای میانبر </a:t>
            </a:r>
            <a:r>
              <a:rPr lang="en-US" sz="2700" dirty="0">
                <a:cs typeface="B Mitra" panose="00000400000000000000" pitchFamily="2" charset="-78"/>
              </a:rPr>
              <a:t>Ctrl+F6</a:t>
            </a:r>
            <a:r>
              <a:rPr lang="fa-IR" sz="2700" dirty="0">
                <a:cs typeface="B Mitra" panose="00000400000000000000" pitchFamily="2" charset="-78"/>
              </a:rPr>
              <a:t> را انتخاب کنید . اطلاعات موجود در کاربرگه ، بر اساس فرمت خروجی تعریف شده نمایش داده می شود. </a:t>
            </a:r>
            <a:br>
              <a:rPr lang="fa-IR" sz="2700" dirty="0">
                <a:cs typeface="B Mitra" panose="00000400000000000000" pitchFamily="2" charset="-78"/>
              </a:rPr>
            </a:br>
            <a:r>
              <a:rPr lang="fa-IR" sz="2700" dirty="0">
                <a:cs typeface="B Mitra" panose="00000400000000000000" pitchFamily="2" charset="-78"/>
              </a:rPr>
              <a:t>لازم به ذکر است که جهت نمایش اطلاعات یک رکورد جدید ، ابتدا رکورد باید ذخیره شود و هنگام نمایش رکورد ، فقط اطلاعاتی نشان داده خواهد شد که قبل از ذخیره رکورد ، در فیلدها ورود اطلاعات شده باشند . </a:t>
            </a:r>
            <a:br>
              <a:rPr lang="fa-IR" sz="2700" dirty="0">
                <a:cs typeface="B Mitra" panose="00000400000000000000" pitchFamily="2" charset="-78"/>
              </a:rPr>
            </a:br>
            <a:r>
              <a:rPr lang="fa-IR" sz="2025" dirty="0">
                <a:cs typeface="B Titr" panose="00000700000000000000" pitchFamily="2" charset="-78"/>
              </a:rPr>
              <a:t>فهرست منابع </a:t>
            </a:r>
            <a:br>
              <a:rPr lang="fa-IR" sz="2025" dirty="0">
                <a:cs typeface="B Titr" panose="00000700000000000000" pitchFamily="2" charset="-78"/>
              </a:rPr>
            </a:br>
            <a:r>
              <a:rPr lang="fa-IR" sz="2700" dirty="0">
                <a:cs typeface="B Mitra" panose="00000400000000000000" pitchFamily="2" charset="-78"/>
              </a:rPr>
              <a:t>در این بخش با انتخاب یک رکورد اطلاعاتی امکان مشاهده فهرست منابع دیجیتال وجود دارد. همچنین امکان افزودن یک منبع دیجیتال به رکورد انتخابی نیز فراهم است لازم به ذکر است که قبل از افزودن منبع به رکورد حتماً باید رکورد ذخیره شود. </a:t>
            </a:r>
            <a:endParaRPr lang="en-US" sz="2700" dirty="0">
              <a:cs typeface="B Mitra" panose="00000400000000000000" pitchFamily="2" charset="-78"/>
            </a:endParaRPr>
          </a:p>
        </p:txBody>
      </p:sp>
    </p:spTree>
    <p:extLst>
      <p:ext uri="{BB962C8B-B14F-4D97-AF65-F5344CB8AC3E}">
        <p14:creationId xmlns:p14="http://schemas.microsoft.com/office/powerpoint/2010/main" val="2184787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026" y="1466850"/>
            <a:ext cx="7394574" cy="742950"/>
          </a:xfrm>
        </p:spPr>
        <p:txBody>
          <a:bodyPr>
            <a:normAutofit/>
          </a:bodyPr>
          <a:lstStyle/>
          <a:p>
            <a:r>
              <a:rPr lang="fa-IR" dirty="0" smtClean="0">
                <a:cs typeface="B Titr" panose="00000700000000000000" pitchFamily="2" charset="-78"/>
              </a:rPr>
              <a:t>سازماندهی</a:t>
            </a:r>
            <a:endParaRPr lang="en-US" dirty="0">
              <a:cs typeface="B Titr" panose="00000700000000000000" pitchFamily="2" charset="-78"/>
            </a:endParaRPr>
          </a:p>
        </p:txBody>
      </p:sp>
      <p:sp>
        <p:nvSpPr>
          <p:cNvPr id="3" name="Subtitle 2"/>
          <p:cNvSpPr>
            <a:spLocks noGrp="1"/>
          </p:cNvSpPr>
          <p:nvPr>
            <p:ph type="subTitle" idx="1"/>
          </p:nvPr>
        </p:nvSpPr>
        <p:spPr>
          <a:xfrm>
            <a:off x="754063" y="2546350"/>
            <a:ext cx="7048500" cy="1492250"/>
          </a:xfrm>
        </p:spPr>
        <p:txBody>
          <a:bodyPr>
            <a:normAutofit fontScale="92500"/>
          </a:bodyPr>
          <a:lstStyle/>
          <a:p>
            <a:pPr algn="just" rtl="1">
              <a:lnSpc>
                <a:spcPct val="150000"/>
              </a:lnSpc>
            </a:pPr>
            <a:r>
              <a:rPr lang="fa-IR" dirty="0" smtClean="0">
                <a:cs typeface="B Mitra" panose="00000400000000000000" pitchFamily="2" charset="-78"/>
              </a:rPr>
              <a:t>فهرست نویسی یعنی ثبت مشخصات کتابشناختی منابع اطلاعاتی برای سازماندهی و تهیه فهرست از آنها به بیان دیگر فهرست نویسی به مجموع مراحلی گفته می شود که طبق روشی خاص ، مشخصات منابع اطلاعاتی را جهت تهیه فهرست و استفاده چه به صورت کتابی ، چه در برگه دان و چه در فهرست های رایانه ای ثبت می کند.</a:t>
            </a:r>
            <a:endParaRPr lang="en-US" dirty="0">
              <a:cs typeface="B Mitra" panose="00000400000000000000" pitchFamily="2" charset="-78"/>
            </a:endParaRPr>
          </a:p>
        </p:txBody>
      </p:sp>
    </p:spTree>
    <p:extLst>
      <p:ext uri="{BB962C8B-B14F-4D97-AF65-F5344CB8AC3E}">
        <p14:creationId xmlns:p14="http://schemas.microsoft.com/office/powerpoint/2010/main" val="2809160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خالی کردن کاربرگه</a:t>
            </a:r>
            <a:br>
              <a:rPr lang="fa-IR" sz="2325" dirty="0">
                <a:cs typeface="B Titr" panose="00000700000000000000" pitchFamily="2" charset="-78"/>
              </a:rPr>
            </a:br>
            <a:r>
              <a:rPr lang="fa-IR" sz="2325" dirty="0">
                <a:cs typeface="B Mitra" panose="00000400000000000000" pitchFamily="2" charset="-78"/>
              </a:rPr>
              <a:t>اگر به اطلاعات کاربرگه نیاز نداشته باشید ، می توانید تمامی اطلاعات کاربرگه را پاک نماید . خالی کردن کاربرگه بیشتر برای حفظ شماره شناسایی رکورد استفاده می شود. جهت خالی کردن کاربرگه ، از بخش عملیات ، گرینه " خالی کردن کاربرگه "  یا از کلیدهای میانبر</a:t>
            </a:r>
            <a:r>
              <a:rPr lang="en-US" sz="2325" dirty="0">
                <a:cs typeface="B Mitra" panose="00000400000000000000" pitchFamily="2" charset="-78"/>
              </a:rPr>
              <a:t>Ctrl+Alt+l</a:t>
            </a:r>
            <a:r>
              <a:rPr lang="fa-IR" sz="2325" dirty="0">
                <a:cs typeface="B Mitra" panose="00000400000000000000" pitchFamily="2" charset="-78"/>
              </a:rPr>
              <a:t> را انتخاب کنید .  لازم به ذکر است که فیلدهایی مانند شناسه گر رکورد ، که به صورت پیش فرض یا سیستمی پر می شوند با انتخاب گزینه " خالی کردن رکورد " پاک نمی شوند . </a:t>
            </a:r>
            <a:br>
              <a:rPr lang="fa-IR" sz="2325" dirty="0">
                <a:cs typeface="B Mitra" panose="00000400000000000000" pitchFamily="2" charset="-78"/>
              </a:rPr>
            </a:br>
            <a:r>
              <a:rPr lang="fa-IR" sz="2325" dirty="0">
                <a:cs typeface="B Titr" panose="00000700000000000000" pitchFamily="2" charset="-78"/>
              </a:rPr>
              <a:t>کپی اطلاعات از کاربرگه در حافظه / گپی اطلاعات از حافظه در کاربرگه </a:t>
            </a:r>
            <a:br>
              <a:rPr lang="fa-IR" sz="2325" dirty="0">
                <a:cs typeface="B Titr" panose="00000700000000000000" pitchFamily="2" charset="-78"/>
              </a:rPr>
            </a:br>
            <a:r>
              <a:rPr lang="fa-IR" sz="2325" dirty="0">
                <a:cs typeface="B Mitra" panose="00000400000000000000" pitchFamily="2" charset="-78"/>
              </a:rPr>
              <a:t>هنگام ورود اطلاعات یک مدرک در کاربرگه ، به دلیل تشابه اطلاعات فیلدهای آن با مدارک دیگر ، امکان کپی اطلاعات یک مدرک در کاربرگه دیگر وجود دارد . جهت کپی اطلاعات از کاربرگه در حافظه ، از بخش عملیات ، گزینه " کپی اطلاعات از کاربرگه در حافظه " یا کلیدهای میانبر </a:t>
            </a:r>
            <a:r>
              <a:rPr lang="en-US" sz="2325" dirty="0">
                <a:cs typeface="B Mitra" panose="00000400000000000000" pitchFamily="2" charset="-78"/>
              </a:rPr>
              <a:t>Ctrl+Shift+c</a:t>
            </a:r>
            <a:r>
              <a:rPr lang="fa-IR" sz="2325" dirty="0">
                <a:cs typeface="B Mitra" panose="00000400000000000000" pitchFamily="2" charset="-78"/>
              </a:rPr>
              <a:t> را انتخاب کنید ، اطلاعات کابرگه در حافظه ذخیره خواهند شد . سپس جهت کپی اطلاعات از حافظه در کاربرگه ، رکورد جدیدی ایجاد کرده و از بخش عملیات ، گزینه " کپی اطلاعات از حافظه در کاربرگه " یا کلیدهای میانبر </a:t>
            </a:r>
            <a:r>
              <a:rPr lang="en-US" sz="2325" dirty="0">
                <a:cs typeface="B Mitra" panose="00000400000000000000" pitchFamily="2" charset="-78"/>
              </a:rPr>
              <a:t>Ctrl+Shift+p</a:t>
            </a:r>
            <a:r>
              <a:rPr lang="fa-IR" sz="2325" dirty="0">
                <a:cs typeface="B Mitra" panose="00000400000000000000" pitchFamily="2" charset="-78"/>
              </a:rPr>
              <a:t> را انتخاب کنید ، با تایید پیغام نمایش داده شده ، اطلاعات از حافظه در کاربرگه یک فرآیند است و یکی بدون دیگری کاربردی ندارد. </a:t>
            </a:r>
            <a:r>
              <a:rPr lang="en-US" sz="2325" dirty="0">
                <a:cs typeface="B Mitra" panose="00000400000000000000" pitchFamily="2" charset="-78"/>
              </a:rPr>
              <a:t/>
            </a:r>
            <a:br>
              <a:rPr lang="en-US" sz="2325" dirty="0">
                <a:cs typeface="B Mitra" panose="00000400000000000000" pitchFamily="2" charset="-78"/>
              </a:rPr>
            </a:br>
            <a:r>
              <a:rPr lang="fa-IR" sz="2325" dirty="0">
                <a:cs typeface="B Mitra" panose="00000400000000000000" pitchFamily="2" charset="-78"/>
              </a:rPr>
              <a:t/>
            </a:r>
            <a:br>
              <a:rPr lang="fa-IR" sz="2325" dirty="0">
                <a:cs typeface="B Mitra" panose="00000400000000000000" pitchFamily="2" charset="-78"/>
              </a:rPr>
            </a:br>
            <a:r>
              <a:rPr lang="fa-IR" sz="2325" dirty="0">
                <a:cs typeface="B Mitra" panose="00000400000000000000" pitchFamily="2" charset="-78"/>
              </a:rPr>
              <a:t/>
            </a:r>
            <a:br>
              <a:rPr lang="fa-IR" sz="2325" dirty="0">
                <a:cs typeface="B Mitra" panose="00000400000000000000" pitchFamily="2" charset="-78"/>
              </a:rPr>
            </a:br>
            <a:endParaRPr lang="en-US" sz="2325" dirty="0">
              <a:cs typeface="B Mitra" panose="00000400000000000000" pitchFamily="2" charset="-78"/>
            </a:endParaRPr>
          </a:p>
        </p:txBody>
      </p:sp>
    </p:spTree>
    <p:extLst>
      <p:ext uri="{BB962C8B-B14F-4D97-AF65-F5344CB8AC3E}">
        <p14:creationId xmlns:p14="http://schemas.microsoft.com/office/powerpoint/2010/main" val="3326917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8372475" cy="4574381"/>
          </a:xfrm>
        </p:spPr>
        <p:txBody>
          <a:bodyPr>
            <a:normAutofit/>
          </a:bodyPr>
          <a:lstStyle/>
          <a:p>
            <a:pPr algn="r" rtl="1"/>
            <a:r>
              <a:rPr lang="fa-IR" sz="2025" dirty="0">
                <a:cs typeface="B Titr" panose="00000700000000000000" pitchFamily="2" charset="-78"/>
              </a:rPr>
              <a:t>نشانه گذاری رکورد ( نقطه گذاری خودکار عناصر کتابشناختی در هنگام ورود اطلاعات )</a:t>
            </a:r>
            <a:br>
              <a:rPr lang="fa-IR" sz="2025" dirty="0">
                <a:cs typeface="B Titr" panose="00000700000000000000" pitchFamily="2" charset="-78"/>
              </a:rPr>
            </a:br>
            <a:r>
              <a:rPr lang="fa-IR" sz="2025" dirty="0">
                <a:cs typeface="B Titr" panose="00000700000000000000" pitchFamily="2" charset="-78"/>
              </a:rPr>
              <a:t/>
            </a:r>
            <a:br>
              <a:rPr lang="fa-IR" sz="2025" dirty="0">
                <a:cs typeface="B Titr" panose="00000700000000000000" pitchFamily="2" charset="-78"/>
              </a:rPr>
            </a:br>
            <a:r>
              <a:rPr lang="fa-IR" sz="2100" dirty="0">
                <a:cs typeface="B Mitra" panose="00000400000000000000" pitchFamily="2" charset="-78"/>
              </a:rPr>
              <a:t>پس از وارد کردن اطلاعات در فیلدها ، امکان درج خودکار علائم و نشانه ها برا اساس قوانین </a:t>
            </a:r>
            <a:r>
              <a:rPr lang="en-US" sz="2100" dirty="0">
                <a:cs typeface="B Mitra" panose="00000400000000000000" pitchFamily="2" charset="-78"/>
              </a:rPr>
              <a:t>ISBD</a:t>
            </a:r>
            <a:r>
              <a:rPr lang="fa-IR" sz="2100" dirty="0">
                <a:cs typeface="B Mitra" panose="00000400000000000000" pitchFamily="2" charset="-78"/>
              </a:rPr>
              <a:t>در سیستم وجود دارد. نشانه گذاری رکورد ، قواعد نقطه گذاری و فاصله های لازم میان اجزاء کتابشناختی را روی کاربرگه اعمال می کند . به عنوان مثال علامت ممیز( / ) را قبل از نام پدیدآور و یا نقطه ( . ) را در انتهای اطلاعات تاریخ نشر و بخش و غیره درج می کند. لازم به ذکر است که پس از نشانه گذاری ، حتماً باید رکورد ذخیره شود . جهت نشانه گذاری رکورد ، اطلاعات مورد نظر خورد را در فیلدها وارد کرده ، از بخش عملیات ، گزینه " نشانه گذاری رکورد " یا کلید میانبر </a:t>
            </a:r>
            <a:r>
              <a:rPr lang="en-US" sz="2100" dirty="0" err="1">
                <a:cs typeface="B Mitra" panose="00000400000000000000" pitchFamily="2" charset="-78"/>
              </a:rPr>
              <a:t>Ctrl+Shift+e</a:t>
            </a:r>
            <a:r>
              <a:rPr lang="fa-IR" sz="2100" dirty="0">
                <a:cs typeface="B Mitra" panose="00000400000000000000" pitchFamily="2" charset="-78"/>
              </a:rPr>
              <a:t> را انتخاب کنید . </a:t>
            </a:r>
            <a:br>
              <a:rPr lang="fa-IR" sz="2100" dirty="0">
                <a:cs typeface="B Mitra" panose="00000400000000000000" pitchFamily="2" charset="-78"/>
              </a:rPr>
            </a:br>
            <a:r>
              <a:rPr lang="fa-IR" sz="2100" dirty="0">
                <a:cs typeface="B Mitra" panose="00000400000000000000" pitchFamily="2" charset="-78"/>
              </a:rPr>
              <a:t>لازم به ذکر است که نشانه گذاری رکورد فقط یکبار روی فیلدهایی صورت می گیرد که علائم آن در قسمت مدیریت مارک ، بخش تعریف فیلد مشخص شده باشد. </a:t>
            </a:r>
            <a:r>
              <a:rPr lang="en-US" sz="2100" dirty="0">
                <a:cs typeface="B Mitra" panose="00000400000000000000" pitchFamily="2" charset="-78"/>
              </a:rPr>
              <a:t/>
            </a:r>
            <a:br>
              <a:rPr lang="en-US" sz="2100" dirty="0">
                <a:cs typeface="B Mitra" panose="00000400000000000000" pitchFamily="2" charset="-78"/>
              </a:rPr>
            </a:br>
            <a:r>
              <a:rPr lang="fa-IR" sz="2100" dirty="0">
                <a:cs typeface="B Mitra" panose="00000400000000000000" pitchFamily="2" charset="-78"/>
              </a:rPr>
              <a:t> </a:t>
            </a:r>
            <a:endParaRPr lang="en-US" sz="2100" dirty="0">
              <a:cs typeface="B Mitra" panose="00000400000000000000" pitchFamily="2" charset="-78"/>
            </a:endParaRPr>
          </a:p>
        </p:txBody>
      </p:sp>
    </p:spTree>
    <p:extLst>
      <p:ext uri="{BB962C8B-B14F-4D97-AF65-F5344CB8AC3E}">
        <p14:creationId xmlns:p14="http://schemas.microsoft.com/office/powerpoint/2010/main" val="25407700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31094"/>
            <a:ext cx="7991475" cy="1602581"/>
          </a:xfrm>
        </p:spPr>
        <p:txBody>
          <a:bodyPr>
            <a:normAutofit fontScale="90000"/>
          </a:bodyPr>
          <a:lstStyle/>
          <a:p>
            <a:pPr algn="r" rtl="1"/>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
            </a:r>
            <a:br>
              <a:rPr lang="fa-IR" sz="2325" dirty="0">
                <a:cs typeface="B Titr" panose="00000700000000000000" pitchFamily="2" charset="-78"/>
              </a:rPr>
            </a:br>
            <a:r>
              <a:rPr lang="fa-IR" sz="2325" dirty="0">
                <a:cs typeface="B Titr" panose="00000700000000000000" pitchFamily="2" charset="-78"/>
              </a:rPr>
              <a:t>بلوک بعدی / بلوک قبلی</a:t>
            </a:r>
            <a:br>
              <a:rPr lang="fa-IR" sz="2325" dirty="0">
                <a:cs typeface="B Titr" panose="00000700000000000000" pitchFamily="2" charset="-78"/>
              </a:rPr>
            </a:br>
            <a:r>
              <a:rPr lang="fa-IR" sz="2700" dirty="0">
                <a:cs typeface="B Mitra" panose="00000400000000000000" pitchFamily="2" charset="-78"/>
              </a:rPr>
              <a:t>جهت رفتن به لوک بعدی ، از بخش عملیات گزینه " بلوک بعدی " یا کلیدهای میانبر </a:t>
            </a:r>
            <a:r>
              <a:rPr lang="en-US" sz="2700" dirty="0" err="1">
                <a:cs typeface="B Mitra" panose="00000400000000000000" pitchFamily="2" charset="-78"/>
              </a:rPr>
              <a:t>Shift+pgup</a:t>
            </a:r>
            <a:r>
              <a:rPr lang="fa-IR" sz="2700" dirty="0">
                <a:cs typeface="B Mitra" panose="00000400000000000000" pitchFamily="2" charset="-78"/>
              </a:rPr>
              <a:t> را انتخاب کنید. همچنین برای رفتن به بلوک قبلی ، از بخش عملیات کاربرگه ، گزینه " بلوک قبلی " یا کلدهای میانبر </a:t>
            </a:r>
            <a:r>
              <a:rPr lang="en-US" sz="2700" dirty="0" err="1">
                <a:cs typeface="B Mitra" panose="00000400000000000000" pitchFamily="2" charset="-78"/>
              </a:rPr>
              <a:t>Shift+Pgdown</a:t>
            </a:r>
            <a:r>
              <a:rPr lang="fa-IR" sz="2700" dirty="0">
                <a:cs typeface="B Mitra" panose="00000400000000000000" pitchFamily="2" charset="-78"/>
              </a:rPr>
              <a:t> را انتخاب کنید.</a:t>
            </a:r>
            <a:br>
              <a:rPr lang="fa-IR" sz="2700" dirty="0">
                <a:cs typeface="B Mitra" panose="00000400000000000000" pitchFamily="2" charset="-78"/>
              </a:rPr>
            </a:br>
            <a:r>
              <a:rPr lang="fa-IR" sz="2325" dirty="0">
                <a:cs typeface="B Titr" panose="00000700000000000000" pitchFamily="2" charset="-78"/>
              </a:rPr>
              <a:t>تغییرکاربرگه</a:t>
            </a:r>
            <a:r>
              <a:rPr lang="fa-IR" sz="2700" dirty="0">
                <a:cs typeface="B Mitra" panose="00000400000000000000" pitchFamily="2" charset="-78"/>
              </a:rPr>
              <a:t/>
            </a:r>
            <a:br>
              <a:rPr lang="fa-IR" sz="2700" dirty="0">
                <a:cs typeface="B Mitra" panose="00000400000000000000" pitchFamily="2" charset="-78"/>
              </a:rPr>
            </a:br>
            <a:r>
              <a:rPr lang="fa-IR" sz="2700" dirty="0">
                <a:cs typeface="B Mitra" panose="00000400000000000000" pitchFamily="2" charset="-78"/>
              </a:rPr>
              <a:t>در سیستم این امکان وجود دارد که کاربر بتواند اطلاعات یک نوع ماده را در قالب کاربرگه های مختلف مشاهده نموده و ویرایش های لازم را روی فیلدها اعمال کند . در صورتی که شما به کاربرگه های دیگری نیز دسترسی داشته باشید می توانید کاربرگه ورود اطلاعات خود را تغییر دهید. در این حالت اطلاعات در قالب کاربرگه انتخابی نشان داده می شود . لازم به ذکر است که با تغییر کاربرگه ، اطلاعات فیلدهایی که در کاربرگه جاری وجود ندارد ، حذف نخواهند شد. جهت تغییر کاربرگه از بخش عملیات ، گزینه تغییر کاربرگه یا کلیدهای میانبر </a:t>
            </a:r>
            <a:r>
              <a:rPr lang="en-US" sz="2700" dirty="0" err="1">
                <a:cs typeface="B Mitra" panose="00000400000000000000" pitchFamily="2" charset="-78"/>
              </a:rPr>
              <a:t>Ctrl+y</a:t>
            </a:r>
            <a:r>
              <a:rPr lang="fa-IR" sz="2700" dirty="0">
                <a:cs typeface="B Mitra" panose="00000400000000000000" pitchFamily="2" charset="-78"/>
              </a:rPr>
              <a:t> را انتخاب کرده و در صفحه لیست کابرگه ها ، روی آیکون     مقابل کاربرگه مورد نظر ، کلیک نمایید.  </a:t>
            </a:r>
            <a:r>
              <a:rPr lang="fa-IR" sz="2325" dirty="0">
                <a:cs typeface="B Mitra" panose="00000400000000000000" pitchFamily="2" charset="-78"/>
              </a:rPr>
              <a:t/>
            </a:r>
            <a:br>
              <a:rPr lang="fa-IR" sz="2325" dirty="0">
                <a:cs typeface="B Mitra" panose="00000400000000000000" pitchFamily="2" charset="-78"/>
              </a:rPr>
            </a:br>
            <a:endParaRPr lang="en-US" sz="2325" dirty="0">
              <a:cs typeface="B Mitra" panose="00000400000000000000" pitchFamily="2" charset="-78"/>
            </a:endParaRPr>
          </a:p>
        </p:txBody>
      </p:sp>
    </p:spTree>
    <p:extLst>
      <p:ext uri="{BB962C8B-B14F-4D97-AF65-F5344CB8AC3E}">
        <p14:creationId xmlns:p14="http://schemas.microsoft.com/office/powerpoint/2010/main" val="3700665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1131094"/>
            <a:ext cx="7800975" cy="2555081"/>
          </a:xfrm>
        </p:spPr>
        <p:txBody>
          <a:bodyPr>
            <a:normAutofit fontScale="90000"/>
          </a:bodyPr>
          <a:lstStyle/>
          <a:p>
            <a:pPr algn="r" rtl="1"/>
            <a:r>
              <a:rPr lang="fa-IR" sz="2400" dirty="0">
                <a:cs typeface="B Titr" panose="00000700000000000000" pitchFamily="2" charset="-78"/>
              </a:rPr>
              <a:t>تنظیمات سازماندهی </a:t>
            </a:r>
            <a:r>
              <a:rPr lang="fa-IR" sz="3000" dirty="0">
                <a:cs typeface="B Titr" panose="00000700000000000000" pitchFamily="2" charset="-78"/>
              </a:rPr>
              <a:t/>
            </a:r>
            <a:br>
              <a:rPr lang="fa-IR" sz="3000" dirty="0">
                <a:cs typeface="B Titr" panose="00000700000000000000" pitchFamily="2" charset="-78"/>
              </a:rPr>
            </a:br>
            <a:r>
              <a:rPr lang="fa-IR" sz="2400" dirty="0">
                <a:cs typeface="B Mitra" panose="00000400000000000000" pitchFamily="2" charset="-78"/>
              </a:rPr>
              <a:t>جهت تعیین نوع رده بندی و اعمال بعضی از تغییرات در سیستم به ترتیب گزینه و آرشیو ، سازماندهی و سپس گزینه </a:t>
            </a:r>
            <a:r>
              <a:rPr lang="fa-IR" sz="2400" dirty="0">
                <a:solidFill>
                  <a:srgbClr val="C00000"/>
                </a:solidFill>
                <a:cs typeface="B Mitra" panose="00000400000000000000" pitchFamily="2" charset="-78"/>
              </a:rPr>
              <a:t>تنظیمات سازماندهی </a:t>
            </a:r>
            <a:r>
              <a:rPr lang="fa-IR" sz="2400" dirty="0">
                <a:cs typeface="B Mitra" panose="00000400000000000000" pitchFamily="2" charset="-78"/>
              </a:rPr>
              <a:t>را انتخاب نمایید.</a:t>
            </a:r>
            <a:br>
              <a:rPr lang="fa-IR" sz="2400" dirty="0">
                <a:cs typeface="B Mitra" panose="00000400000000000000" pitchFamily="2" charset="-78"/>
              </a:rPr>
            </a:br>
            <a:r>
              <a:rPr lang="fa-IR" sz="2400" dirty="0">
                <a:cs typeface="B Mitra" panose="00000400000000000000" pitchFamily="2" charset="-78"/>
              </a:rPr>
              <a:t>جهت تعیین نوع رده بندی </a:t>
            </a:r>
            <a:r>
              <a:rPr lang="en-US" sz="2400" dirty="0">
                <a:cs typeface="B Mitra" panose="00000400000000000000" pitchFamily="2" charset="-78"/>
              </a:rPr>
              <a:t>Radio Butten</a:t>
            </a:r>
            <a:r>
              <a:rPr lang="fa-IR" sz="2400" dirty="0">
                <a:cs typeface="B Mitra" panose="00000400000000000000" pitchFamily="2" charset="-78"/>
              </a:rPr>
              <a:t> مربوط به رده مورد نظر را انتخاب نمایید. سپس در صورتی که مایلید فیلد سطح دسترسی حتماً ورود اطلاعات شود ، </a:t>
            </a:r>
            <a:r>
              <a:rPr lang="en-US" sz="2400" dirty="0">
                <a:cs typeface="B Mitra" panose="00000400000000000000" pitchFamily="2" charset="-78"/>
              </a:rPr>
              <a:t>Radio Butten</a:t>
            </a:r>
            <a:r>
              <a:rPr lang="fa-IR" sz="2400" dirty="0">
                <a:cs typeface="B Mitra" panose="00000400000000000000" pitchFamily="2" charset="-78"/>
              </a:rPr>
              <a:t> مرتبط با گزینه </a:t>
            </a:r>
            <a:r>
              <a:rPr lang="fa-IR" sz="2400" dirty="0">
                <a:solidFill>
                  <a:srgbClr val="C00000"/>
                </a:solidFill>
                <a:cs typeface="B Mitra" panose="00000400000000000000" pitchFamily="2" charset="-78"/>
              </a:rPr>
              <a:t>بله</a:t>
            </a:r>
            <a:r>
              <a:rPr lang="fa-IR" sz="2400" dirty="0">
                <a:cs typeface="B Mitra" panose="00000400000000000000" pitchFamily="2" charset="-78"/>
              </a:rPr>
              <a:t> را از </a:t>
            </a:r>
            <a:r>
              <a:rPr lang="fa-IR" sz="2400" dirty="0">
                <a:solidFill>
                  <a:srgbClr val="C00000"/>
                </a:solidFill>
                <a:cs typeface="B Mitra" panose="00000400000000000000" pitchFamily="2" charset="-78"/>
              </a:rPr>
              <a:t>مقابل پرسش </a:t>
            </a:r>
            <a:r>
              <a:rPr lang="fa-IR" sz="2400" dirty="0">
                <a:cs typeface="B Mitra" panose="00000400000000000000" pitchFamily="2" charset="-78"/>
              </a:rPr>
              <a:t>وارد کردن فیلد سطح دسترسی اجباری است؟ انتخاب کنید. همچنین در صورتی که می خواهید به صورت پیش فرض</a:t>
            </a:r>
            <a:r>
              <a:rPr lang="en-US" sz="2400" dirty="0">
                <a:cs typeface="B Mitra" panose="00000400000000000000" pitchFamily="2" charset="-78"/>
              </a:rPr>
              <a:t> </a:t>
            </a:r>
            <a:r>
              <a:rPr lang="fa-IR" sz="2400" dirty="0">
                <a:cs typeface="B Mitra" panose="00000400000000000000" pitchFamily="2" charset="-78"/>
              </a:rPr>
              <a:t>، هنگام فراخوانی ایزو ، اطلاعات فیلد تکمیل شده خیر باشد، </a:t>
            </a:r>
            <a:r>
              <a:rPr lang="en-US" sz="2400" dirty="0">
                <a:cs typeface="B Mitra" panose="00000400000000000000" pitchFamily="2" charset="-78"/>
              </a:rPr>
              <a:t>Check Box</a:t>
            </a:r>
            <a:r>
              <a:rPr lang="fa-IR" sz="2400" dirty="0">
                <a:cs typeface="B Mitra" panose="00000400000000000000" pitchFamily="2" charset="-78"/>
              </a:rPr>
              <a:t> مربوط به گزینه وضعیت رکورد هنگام انتقال ایزو به سیستم تکمیل نشده باشد را انتخاب نمایید.   </a:t>
            </a:r>
            <a:br>
              <a:rPr lang="fa-IR" sz="2400" dirty="0">
                <a:cs typeface="B Mitra" panose="00000400000000000000" pitchFamily="2" charset="-78"/>
              </a:rPr>
            </a:br>
            <a:endParaRPr lang="en-US" sz="2400" dirty="0"/>
          </a:p>
        </p:txBody>
      </p:sp>
      <p:pic>
        <p:nvPicPr>
          <p:cNvPr id="4" name="Content Placeholder 3"/>
          <p:cNvPicPr>
            <a:picLocks noGrp="1" noChangeAspect="1"/>
          </p:cNvPicPr>
          <p:nvPr>
            <p:ph idx="1"/>
          </p:nvPr>
        </p:nvPicPr>
        <p:blipFill>
          <a:blip r:embed="rId2"/>
          <a:stretch>
            <a:fillRect/>
          </a:stretch>
        </p:blipFill>
        <p:spPr>
          <a:xfrm>
            <a:off x="1019175" y="3785128"/>
            <a:ext cx="7200900" cy="1688045"/>
          </a:xfrm>
          <a:prstGeom prst="rect">
            <a:avLst/>
          </a:prstGeom>
        </p:spPr>
      </p:pic>
    </p:spTree>
    <p:extLst>
      <p:ext uri="{BB962C8B-B14F-4D97-AF65-F5344CB8AC3E}">
        <p14:creationId xmlns:p14="http://schemas.microsoft.com/office/powerpoint/2010/main" val="991090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700" u="sng" dirty="0">
                <a:cs typeface="B Titr" panose="00000700000000000000" pitchFamily="2" charset="-78"/>
              </a:rPr>
              <a:t>ورود به سامانه </a:t>
            </a:r>
            <a:r>
              <a:rPr lang="fa-IR" sz="2700" dirty="0">
                <a:cs typeface="B Mitra" panose="00000400000000000000" pitchFamily="2" charset="-78"/>
              </a:rPr>
              <a:t/>
            </a:r>
            <a:br>
              <a:rPr lang="fa-IR" sz="2700" dirty="0">
                <a:cs typeface="B Mitra" panose="00000400000000000000" pitchFamily="2" charset="-78"/>
              </a:rPr>
            </a:br>
            <a:r>
              <a:rPr lang="fa-IR" sz="2700" dirty="0">
                <a:cs typeface="B Mitra" panose="00000400000000000000" pitchFamily="2" charset="-78"/>
              </a:rPr>
              <a:t>ابتدا به این آدرس </a:t>
            </a:r>
            <a:r>
              <a:rPr lang="en-US" sz="2700" dirty="0">
                <a:solidFill>
                  <a:srgbClr val="C00000"/>
                </a:solidFill>
                <a:cs typeface="B Mitra" panose="00000400000000000000" pitchFamily="2" charset="-78"/>
              </a:rPr>
              <a:t>library.mubabobol.ac.ir</a:t>
            </a:r>
            <a:r>
              <a:rPr lang="fa-IR" sz="2700" dirty="0">
                <a:solidFill>
                  <a:srgbClr val="C00000"/>
                </a:solidFill>
                <a:cs typeface="B Mitra" panose="00000400000000000000" pitchFamily="2" charset="-78"/>
              </a:rPr>
              <a:t> </a:t>
            </a:r>
            <a:r>
              <a:rPr lang="fa-IR" sz="2700" dirty="0">
                <a:cs typeface="B Mitra" panose="00000400000000000000" pitchFamily="2" charset="-78"/>
              </a:rPr>
              <a:t>گزینه ورود را انتخاب می کنیم </a:t>
            </a:r>
            <a:endParaRPr lang="en-US" sz="2700" dirty="0">
              <a:cs typeface="B Mitra"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2343920" y="2775348"/>
            <a:ext cx="4456161" cy="2488406"/>
          </a:xfrm>
          <a:prstGeom prst="rect">
            <a:avLst/>
          </a:prstGeom>
        </p:spPr>
      </p:pic>
    </p:spTree>
    <p:extLst>
      <p:ext uri="{BB962C8B-B14F-4D97-AF65-F5344CB8AC3E}">
        <p14:creationId xmlns:p14="http://schemas.microsoft.com/office/powerpoint/2010/main" val="3885889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58125" cy="697706"/>
          </a:xfrm>
        </p:spPr>
        <p:txBody>
          <a:bodyPr>
            <a:normAutofit fontScale="90000"/>
          </a:bodyPr>
          <a:lstStyle/>
          <a:p>
            <a:pPr algn="just" rtl="1"/>
            <a:r>
              <a:rPr lang="fa-IR" sz="2400" dirty="0">
                <a:cs typeface="B Mitra" panose="00000400000000000000" pitchFamily="2" charset="-78"/>
              </a:rPr>
              <a:t>از طریق گزینه ورود نام کاربری و رمز عبور را وارد می کنیم و وارد سیستم می شویم و سامانه را باز می کنیم </a:t>
            </a:r>
            <a:endParaRPr lang="en-US" sz="2400" dirty="0">
              <a:cs typeface="B Mitra" panose="00000400000000000000" pitchFamily="2" charset="-78"/>
            </a:endParaRPr>
          </a:p>
        </p:txBody>
      </p:sp>
      <p:pic>
        <p:nvPicPr>
          <p:cNvPr id="6" name="Content Placeholder 5"/>
          <p:cNvPicPr>
            <a:picLocks noGrp="1" noChangeAspect="1"/>
          </p:cNvPicPr>
          <p:nvPr>
            <p:ph idx="1"/>
          </p:nvPr>
        </p:nvPicPr>
        <p:blipFill>
          <a:blip r:embed="rId2"/>
          <a:stretch>
            <a:fillRect/>
          </a:stretch>
        </p:blipFill>
        <p:spPr>
          <a:xfrm>
            <a:off x="3016747" y="2775348"/>
            <a:ext cx="3110507" cy="2488406"/>
          </a:xfrm>
          <a:prstGeom prst="rect">
            <a:avLst/>
          </a:prstGeom>
        </p:spPr>
      </p:pic>
    </p:spTree>
    <p:extLst>
      <p:ext uri="{BB962C8B-B14F-4D97-AF65-F5344CB8AC3E}">
        <p14:creationId xmlns:p14="http://schemas.microsoft.com/office/powerpoint/2010/main" val="387835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0975"/>
            <a:ext cx="7886700" cy="1847849"/>
          </a:xfrm>
        </p:spPr>
        <p:txBody>
          <a:bodyPr>
            <a:noAutofit/>
          </a:bodyPr>
          <a:lstStyle/>
          <a:p>
            <a:pPr algn="just" rtl="1"/>
            <a:r>
              <a:rPr lang="fa-IR" sz="2400" dirty="0" smtClean="0">
                <a:cs typeface="B Mitra" panose="00000400000000000000" pitchFamily="2" charset="-78"/>
              </a:rPr>
              <a:t/>
            </a:r>
            <a:br>
              <a:rPr lang="fa-IR" sz="2400" dirty="0" smtClean="0">
                <a:cs typeface="B Mitra" panose="00000400000000000000" pitchFamily="2" charset="-78"/>
              </a:rPr>
            </a:br>
            <a:r>
              <a:rPr lang="fa-IR" sz="2400" dirty="0" smtClean="0">
                <a:cs typeface="B Mitra" panose="00000400000000000000" pitchFamily="2" charset="-78"/>
              </a:rPr>
              <a:t>فهرست نویسی فعالیتی علمی و پژوهشی درجهت سازماندهی مجموعه کتابخانه است و حرفه ای تخصصی و قانونمند شناخته می شود که به دانش تخصصی و آگاهی های عمومی وسیع نیاز دارد. جهت دسترسی به این بخش در سیستم به ترتیب گزینه کتابخانه و آرشیو ، سازماندهی و سپس گزینه " فهرست نویسی و نمایه سازی را انتخاب کنید </a:t>
            </a:r>
            <a:endParaRPr lang="en-US" sz="2400" dirty="0">
              <a:cs typeface="B Mitra" panose="00000400000000000000" pitchFamily="2" charset="-78"/>
            </a:endParaRPr>
          </a:p>
        </p:txBody>
      </p:sp>
      <p:pic>
        <p:nvPicPr>
          <p:cNvPr id="3" name="Content Placeholder 2"/>
          <p:cNvPicPr>
            <a:picLocks noGrp="1" noChangeAspect="1"/>
          </p:cNvPicPr>
          <p:nvPr>
            <p:ph idx="1"/>
          </p:nvPr>
        </p:nvPicPr>
        <p:blipFill>
          <a:blip r:embed="rId2"/>
          <a:stretch>
            <a:fillRect/>
          </a:stretch>
        </p:blipFill>
        <p:spPr>
          <a:xfrm>
            <a:off x="628650" y="2379055"/>
            <a:ext cx="7886700" cy="2310631"/>
          </a:xfrm>
          <a:prstGeom prst="rect">
            <a:avLst/>
          </a:prstGeom>
        </p:spPr>
      </p:pic>
    </p:spTree>
    <p:extLst>
      <p:ext uri="{BB962C8B-B14F-4D97-AF65-F5344CB8AC3E}">
        <p14:creationId xmlns:p14="http://schemas.microsoft.com/office/powerpoint/2010/main" val="29946906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985837"/>
            <a:ext cx="7944155" cy="1681163"/>
          </a:xfrm>
        </p:spPr>
        <p:txBody>
          <a:bodyPr>
            <a:normAutofit fontScale="90000"/>
          </a:bodyPr>
          <a:lstStyle/>
          <a:p>
            <a:pPr algn="r" rtl="1"/>
            <a:r>
              <a:rPr lang="fa-IR" sz="2325" dirty="0">
                <a:cs typeface="B Titr" panose="00000700000000000000" pitchFamily="2" charset="-78"/>
              </a:rPr>
              <a:t>ایجاد رکورد</a:t>
            </a:r>
            <a:r>
              <a:rPr lang="fa-IR" dirty="0" smtClean="0">
                <a:cs typeface="B Titr" panose="00000700000000000000" pitchFamily="2" charset="-78"/>
              </a:rPr>
              <a:t/>
            </a:r>
            <a:br>
              <a:rPr lang="fa-IR" dirty="0" smtClean="0">
                <a:cs typeface="B Titr" panose="00000700000000000000" pitchFamily="2" charset="-78"/>
              </a:rPr>
            </a:br>
            <a:r>
              <a:rPr lang="fa-IR" dirty="0" smtClean="0">
                <a:cs typeface="B Titr" panose="00000700000000000000" pitchFamily="2" charset="-78"/>
              </a:rPr>
              <a:t> </a:t>
            </a:r>
            <a:r>
              <a:rPr lang="fa-IR" sz="2025" dirty="0">
                <a:cs typeface="B Mitra" panose="00000400000000000000" pitchFamily="2" charset="-78"/>
              </a:rPr>
              <a:t>با استفاده از این امکان کاربران قادر خواهند بود با انتخاب نوع ماده و کاربرگه ، اطلاعات کتابشناختی کتاب ، اسناد ، پایان نامه و ... را ورود اطلاعات نموده و انواع رکوردهای اطلاعاتی را ایجاد نمایند. رکورد جدید را می توان از </a:t>
            </a:r>
            <a:r>
              <a:rPr lang="fa-IR" sz="2025" dirty="0" smtClean="0">
                <a:cs typeface="B Mitra" panose="00000400000000000000" pitchFamily="2" charset="-78"/>
              </a:rPr>
              <a:t>طریق آیکون    ایجاد در </a:t>
            </a:r>
            <a:r>
              <a:rPr lang="fa-IR" sz="2025" dirty="0">
                <a:cs typeface="B Mitra" panose="00000400000000000000" pitchFamily="2" charset="-78"/>
              </a:rPr>
              <a:t>جدول تصحیح کتابشناختی یا گزینه رکورد ایجاد رکورد ، تعریف نمود. با انتخاب این گزینه ، فهرستی از انواع این ماده، کاربرگه های تعریف شده برای آن نوع ماده ، به همراه نام عام مواد و بر اساس سطح دسترسی در لیست کاربرگه ها نشان داده می شوند ، کاربرگه مورد نظر خود را انتخاب کرده، روی کلید بعدی کلیک کنید.  </a:t>
            </a:r>
            <a:endParaRPr lang="en-US" sz="2025" dirty="0">
              <a:cs typeface="B Mitra"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451310" y="3013473"/>
            <a:ext cx="5955935" cy="248840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1051" y="1690391"/>
            <a:ext cx="171450" cy="1714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844148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8153400" cy="1535906"/>
          </a:xfrm>
        </p:spPr>
        <p:txBody>
          <a:bodyPr>
            <a:normAutofit fontScale="90000"/>
          </a:bodyPr>
          <a:lstStyle/>
          <a:p>
            <a:pPr algn="r" rtl="1"/>
            <a:r>
              <a:rPr lang="fa-IR" dirty="0" smtClean="0"/>
              <a:t/>
            </a:r>
            <a:br>
              <a:rPr lang="fa-IR" dirty="0" smtClean="0"/>
            </a:br>
            <a:r>
              <a:rPr lang="fa-IR" sz="2325" b="1" dirty="0">
                <a:cs typeface="B Titr" panose="00000700000000000000" pitchFamily="2" charset="-78"/>
              </a:rPr>
              <a:t>اطلاعات تخصصی </a:t>
            </a:r>
            <a:r>
              <a:rPr lang="fa-IR" sz="2325" dirty="0"/>
              <a:t/>
            </a:r>
            <a:br>
              <a:rPr lang="fa-IR" sz="2325" dirty="0"/>
            </a:br>
            <a:r>
              <a:rPr lang="fa-IR" sz="2325" dirty="0">
                <a:cs typeface="B Mitra" panose="00000400000000000000" pitchFamily="2" charset="-78"/>
              </a:rPr>
              <a:t>اطلاعات تخصصی شامل دو بخش برچسب رکورد و اطلاعات تکمیلی می باشد . در سربرگ برچسب رکورد ، وضعیت و نوع رکورد وارد می شود که نوع رکورد توسط خود سیستم ، ولی وضعیت رکورد توسط شما مشخص می شود .  </a:t>
            </a:r>
            <a:r>
              <a:rPr lang="fa-IR" sz="2325" dirty="0"/>
              <a:t/>
            </a:r>
            <a:br>
              <a:rPr lang="fa-IR" sz="2325" dirty="0"/>
            </a:br>
            <a:r>
              <a:rPr lang="en-US" dirty="0"/>
              <a:t/>
            </a:r>
            <a:br>
              <a:rPr lang="en-US" dirty="0"/>
            </a:br>
            <a:endParaRPr lang="en-US" dirty="0"/>
          </a:p>
        </p:txBody>
      </p:sp>
      <p:pic>
        <p:nvPicPr>
          <p:cNvPr id="6" name="Content Placeholder 5"/>
          <p:cNvPicPr>
            <a:picLocks noGrp="1" noChangeAspect="1"/>
          </p:cNvPicPr>
          <p:nvPr>
            <p:ph idx="1"/>
          </p:nvPr>
        </p:nvPicPr>
        <p:blipFill>
          <a:blip r:embed="rId2"/>
          <a:stretch>
            <a:fillRect/>
          </a:stretch>
        </p:blipFill>
        <p:spPr>
          <a:xfrm>
            <a:off x="1009650" y="3048596"/>
            <a:ext cx="6915150" cy="1314450"/>
          </a:xfrm>
          <a:prstGeom prst="rect">
            <a:avLst/>
          </a:prstGeom>
        </p:spPr>
      </p:pic>
    </p:spTree>
    <p:extLst>
      <p:ext uri="{BB962C8B-B14F-4D97-AF65-F5344CB8AC3E}">
        <p14:creationId xmlns:p14="http://schemas.microsoft.com/office/powerpoint/2010/main" val="3942409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 y="1085850"/>
            <a:ext cx="7981950" cy="971550"/>
          </a:xfrm>
        </p:spPr>
        <p:txBody>
          <a:bodyPr>
            <a:normAutofit fontScale="90000"/>
          </a:bodyPr>
          <a:lstStyle/>
          <a:p>
            <a:pPr algn="r" rtl="1"/>
            <a:r>
              <a:rPr lang="fa-IR" dirty="0" smtClean="0"/>
              <a:t/>
            </a:r>
            <a:br>
              <a:rPr lang="fa-IR" dirty="0" smtClean="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dirty="0"/>
              <a:t/>
            </a:r>
            <a:br>
              <a:rPr lang="fa-IR" dirty="0"/>
            </a:br>
            <a:r>
              <a:rPr lang="fa-IR" dirty="0" smtClean="0"/>
              <a:t/>
            </a:r>
            <a:br>
              <a:rPr lang="fa-IR" dirty="0" smtClean="0"/>
            </a:br>
            <a:r>
              <a:rPr lang="fa-IR" sz="2325" dirty="0" smtClean="0">
                <a:solidFill>
                  <a:srgbClr val="C00000"/>
                </a:solidFill>
                <a:cs typeface="B Mitra" panose="00000400000000000000" pitchFamily="2" charset="-78"/>
              </a:rPr>
              <a:t>سربرگ </a:t>
            </a:r>
            <a:r>
              <a:rPr lang="fa-IR" sz="2325" dirty="0">
                <a:solidFill>
                  <a:srgbClr val="C00000"/>
                </a:solidFill>
                <a:cs typeface="B Mitra" panose="00000400000000000000" pitchFamily="2" charset="-78"/>
              </a:rPr>
              <a:t>اطلاعات تکمیلی شامل موارد ذیل می باشد :</a:t>
            </a:r>
            <a:br>
              <a:rPr lang="fa-IR" sz="2325" dirty="0">
                <a:solidFill>
                  <a:srgbClr val="C00000"/>
                </a:solidFill>
                <a:cs typeface="B Mitra" panose="00000400000000000000" pitchFamily="2" charset="-78"/>
              </a:rPr>
            </a:br>
            <a:r>
              <a:rPr lang="fa-IR" sz="2325" dirty="0"/>
              <a:t>* </a:t>
            </a:r>
            <a:r>
              <a:rPr lang="fa-IR" sz="2325" dirty="0">
                <a:cs typeface="B Titr" panose="00000700000000000000" pitchFamily="2" charset="-78"/>
              </a:rPr>
              <a:t>تعیین مالکیت</a:t>
            </a:r>
            <a:br>
              <a:rPr lang="fa-IR" sz="2325" dirty="0">
                <a:cs typeface="B Titr" panose="00000700000000000000" pitchFamily="2" charset="-78"/>
              </a:rPr>
            </a:br>
            <a:r>
              <a:rPr lang="fa-IR" sz="2025" dirty="0">
                <a:cs typeface="B Mitra" panose="00000400000000000000" pitchFamily="2" charset="-78"/>
              </a:rPr>
              <a:t>تعیین مالکیت جهت مدیریت در نمایش ، ویرایش ، جستجوی رکوردها و همچنین هنگام اشاعه اطلاعات کاربرد دارد. به منظور تعیین مالکیت رکورد ، از بالای صفحه گزینه اطلاعات تخصصی را انتخاب کرده وارد سربرگ اطلاعات تکمیلی شوید. سپس روی آیکون    </a:t>
            </a:r>
            <a:r>
              <a:rPr lang="fa-IR" sz="2025" dirty="0" smtClean="0">
                <a:cs typeface="B Mitra" panose="00000400000000000000" pitchFamily="2" charset="-78"/>
              </a:rPr>
              <a:t>   </a:t>
            </a:r>
            <a:r>
              <a:rPr lang="fa-IR" sz="2025" dirty="0">
                <a:cs typeface="B Mitra" panose="00000400000000000000" pitchFamily="2" charset="-78"/>
              </a:rPr>
              <a:t>مقابل فیلد مالکیت کلیک کرده و آیکون       مقابل گزینه مورد نظر را انتخاب نمایید.</a:t>
            </a:r>
            <a:br>
              <a:rPr lang="fa-IR" sz="2025" dirty="0">
                <a:cs typeface="B Mitra" panose="00000400000000000000" pitchFamily="2" charset="-78"/>
              </a:rPr>
            </a:br>
            <a:r>
              <a:rPr lang="fa-IR" sz="2025" dirty="0" smtClean="0">
                <a:cs typeface="B Mitra" panose="00000400000000000000" pitchFamily="2" charset="-78"/>
              </a:rPr>
              <a:t/>
            </a:r>
            <a:br>
              <a:rPr lang="fa-IR" sz="2025" dirty="0" smtClean="0">
                <a:cs typeface="B Mitra" panose="00000400000000000000" pitchFamily="2" charset="-78"/>
              </a:rPr>
            </a:br>
            <a:r>
              <a:rPr lang="fa-IR" sz="2000" dirty="0" smtClean="0"/>
              <a:t>* </a:t>
            </a:r>
            <a:r>
              <a:rPr lang="fa-IR" sz="2025" dirty="0" smtClean="0">
                <a:cs typeface="B Titr" panose="00000700000000000000" pitchFamily="2" charset="-78"/>
              </a:rPr>
              <a:t>تعیین </a:t>
            </a:r>
            <a:r>
              <a:rPr lang="fa-IR" sz="2025" dirty="0">
                <a:cs typeface="B Titr" panose="00000700000000000000" pitchFamily="2" charset="-78"/>
              </a:rPr>
              <a:t>حوزه های دسترسی رکورد </a:t>
            </a:r>
            <a:r>
              <a:rPr lang="fa-IR" sz="2325" dirty="0">
                <a:cs typeface="B Mitra" panose="00000400000000000000" pitchFamily="2" charset="-78"/>
              </a:rPr>
              <a:t/>
            </a:r>
            <a:br>
              <a:rPr lang="fa-IR" sz="2325" dirty="0">
                <a:cs typeface="B Mitra" panose="00000400000000000000" pitchFamily="2" charset="-78"/>
              </a:rPr>
            </a:br>
            <a:r>
              <a:rPr lang="fa-IR" sz="2325" dirty="0">
                <a:cs typeface="B Mitra" panose="00000400000000000000" pitchFamily="2" charset="-78"/>
              </a:rPr>
              <a:t>تعیین حوزه دسترسی در هنگام بازیابی ، ویرایش و حذف رکورد </a:t>
            </a:r>
            <a:r>
              <a:rPr lang="fa-IR" sz="2325" dirty="0" smtClean="0">
                <a:cs typeface="B Mitra" panose="00000400000000000000" pitchFamily="2" charset="-78"/>
              </a:rPr>
              <a:t>کاربرد </a:t>
            </a:r>
            <a:r>
              <a:rPr lang="fa-IR" sz="2325" dirty="0">
                <a:cs typeface="B Mitra" panose="00000400000000000000" pitchFamily="2" charset="-78"/>
              </a:rPr>
              <a:t>دارد. بسته به سطح دسترسی ، رکوردها بازیابی می شوند و امکان مشاهده ، حذف یا ویرایش رکوردها برای شما فراهم می شود. به عبارت دیگر ، اگر حوزه دسترسی شما با حوزه دسترسی رکورد مطابقت داشته باشد، رکورد قابل بازیابی می شود. به منظور تعیین حوزه دسترسی رکورد ، روی آیکون      </a:t>
            </a:r>
            <a:r>
              <a:rPr lang="fa-IR" sz="2325" dirty="0" smtClean="0">
                <a:cs typeface="B Mitra" panose="00000400000000000000" pitchFamily="2" charset="-78"/>
              </a:rPr>
              <a:t> مقابل </a:t>
            </a:r>
            <a:r>
              <a:rPr lang="fa-IR" sz="2325" dirty="0">
                <a:cs typeface="B Mitra" panose="00000400000000000000" pitchFamily="2" charset="-78"/>
              </a:rPr>
              <a:t>فیلد حوزه دسترسی کلیک کرده و آیکون    مقابل گزینه مورد نظر را انتخاب نمائید</a:t>
            </a:r>
            <a:r>
              <a:rPr lang="fa-IR" sz="2325" dirty="0" smtClean="0">
                <a:cs typeface="B Mitra" panose="00000400000000000000" pitchFamily="2" charset="-78"/>
              </a:rPr>
              <a:t>.</a:t>
            </a:r>
            <a:r>
              <a:rPr lang="fa-IR" sz="2325" dirty="0">
                <a:cs typeface="B Mitra" panose="00000400000000000000" pitchFamily="2" charset="-78"/>
              </a:rPr>
              <a:t/>
            </a:r>
            <a:br>
              <a:rPr lang="fa-IR" sz="2325" dirty="0">
                <a:cs typeface="B Mitra" panose="00000400000000000000" pitchFamily="2" charset="-78"/>
              </a:rPr>
            </a:br>
            <a:endParaRPr lang="en-US" sz="2325" dirty="0">
              <a:cs typeface="B Mitra"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2752" y="2555564"/>
            <a:ext cx="218648" cy="1913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8882" y="2562171"/>
            <a:ext cx="196443" cy="19644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325" y="4210400"/>
            <a:ext cx="161925" cy="1619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6085" y="4186215"/>
            <a:ext cx="237239" cy="1861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28872209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1369</TotalTime>
  <Words>127</Words>
  <Application>Microsoft Office PowerPoint</Application>
  <PresentationFormat>On-screen Show (4:3)</PresentationFormat>
  <Paragraphs>28</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موضوع کارگاه :  فهرست نویسی در سامانه پارس آذرخش  </vt:lpstr>
      <vt:lpstr>سازماندهی</vt:lpstr>
      <vt:lpstr>تنظیمات سازماندهی  جهت تعیین نوع رده بندی و اعمال بعضی از تغییرات در سیستم به ترتیب گزینه و آرشیو ، سازماندهی و سپس گزینه تنظیمات سازماندهی را انتخاب نمایید. جهت تعیین نوع رده بندی Radio Butten مربوط به رده مورد نظر را انتخاب نمایید. سپس در صورتی که مایلید فیلد سطح دسترسی حتماً ورود اطلاعات شود ، Radio Butten مرتبط با گزینه بله را از مقابل پرسش وارد کردن فیلد سطح دسترسی اجباری است؟ انتخاب کنید. همچنین در صورتی که می خواهید به صورت پیش فرض ، هنگام فراخوانی ایزو ، اطلاعات فیلد تکمیل شده خیر باشد، Check Box مربوط به گزینه وضعیت رکورد هنگام انتقال ایزو به سیستم تکمیل نشده باشد را انتخاب نمایید.    </vt:lpstr>
      <vt:lpstr>ورود به سامانه  ابتدا به این آدرس library.mubabobol.ac.ir گزینه ورود را انتخاب می کنیم </vt:lpstr>
      <vt:lpstr>از طریق گزینه ورود نام کاربری و رمز عبور را وارد می کنیم و وارد سیستم می شویم و سامانه را باز می کنیم </vt:lpstr>
      <vt:lpstr> فهرست نویسی فعالیتی علمی و پژوهشی درجهت سازماندهی مجموعه کتابخانه است و حرفه ای تخصصی و قانونمند شناخته می شود که به دانش تخصصی و آگاهی های عمومی وسیع نیاز دارد. جهت دسترسی به این بخش در سیستم به ترتیب گزینه کتابخانه و آرشیو ، سازماندهی و سپس گزینه " فهرست نویسی و نمایه سازی را انتخاب کنید </vt:lpstr>
      <vt:lpstr>ایجاد رکورد  با استفاده از این امکان کاربران قادر خواهند بود با انتخاب نوع ماده و کاربرگه ، اطلاعات کتابشناختی کتاب ، اسناد ، پایان نامه و ... را ورود اطلاعات نموده و انواع رکوردهای اطلاعاتی را ایجاد نمایند. رکورد جدید را می توان از طریق آیکون    ایجاد در جدول تصحیح کتابشناختی یا گزینه رکورد ایجاد رکورد ، تعریف نمود. با انتخاب این گزینه ، فهرستی از انواع این ماده، کاربرگه های تعریف شده برای آن نوع ماده ، به همراه نام عام مواد و بر اساس سطح دسترسی در لیست کاربرگه ها نشان داده می شوند ، کاربرگه مورد نظر خود را انتخاب کرده، روی کلید بعدی کلیک کنید.  </vt:lpstr>
      <vt:lpstr> اطلاعات تخصصی  اطلاعات تخصصی شامل دو بخش برچسب رکورد و اطلاعات تکمیلی می باشد . در سربرگ برچسب رکورد ، وضعیت و نوع رکورد وارد می شود که نوع رکورد توسط خود سیستم ، ولی وضعیت رکورد توسط شما مشخص می شود .    </vt:lpstr>
      <vt:lpstr>        سربرگ اطلاعات تکمیلی شامل موارد ذیل می باشد : * تعیین مالکیت تعیین مالکیت جهت مدیریت در نمایش ، ویرایش ، جستجوی رکوردها و همچنین هنگام اشاعه اطلاعات کاربرد دارد. به منظور تعیین مالکیت رکورد ، از بالای صفحه گزینه اطلاعات تخصصی را انتخاب کرده وارد سربرگ اطلاعات تکمیلی شوید. سپس روی آیکون       مقابل فیلد مالکیت کلیک کرده و آیکون       مقابل گزینه مورد نظر را انتخاب نمایید.  * تعیین حوزه های دسترسی رکورد  تعیین حوزه دسترسی در هنگام بازیابی ، ویرایش و حذف رکورد کاربرد دارد. بسته به سطح دسترسی ، رکوردها بازیابی می شوند و امکان مشاهده ، حذف یا ویرایش رکوردها برای شما فراهم می شود. به عبارت دیگر ، اگر حوزه دسترسی شما با حوزه دسترسی رکورد مطابقت داشته باشد، رکورد قابل بازیابی می شود. به منظور تعیین حوزه دسترسی رکورد ، روی آیکون       مقابل فیلد حوزه دسترسی کلیک کرده و آیکون    مقابل گزینه مورد نظر را انتخاب نمائید. </vt:lpstr>
      <vt:lpstr>      تعیین وزن اختصاصی  با تعیین وزن اختصاصی برای یک رکورد ، هنگام نمایش نتایج جستجو ، رکورد رد سطح بالاتری نمایش داده می شود. به منظور تعیین وزن اختصاصی رکورد ، عددی را از 0 تا 1000 وارد نمایید لازم به ذکر است که هرچه عدد مورد نظر به 1000 نردیک باشد، رکورد در هنگام جستجو در رتبه بالاتری قرار خواهد گرفت  </vt:lpstr>
      <vt:lpstr>  جستجوی Z3950  برای ورود اطلاعات مدرک ، می توانید پس از وارد نمودن اطلاعات فیلد شابک ، روی کلید " جستجوی Z3950 " کلیک نمایید ، در صورتی که شابک وارد شده صحیح باشد ، اطلاعات در Zserver تعریف شده جستجو شده و در صورت انتخاب و تایید اطلاعات به کاربرگه منتقل می گردد.                                                                                                                                                                    </vt:lpstr>
      <vt:lpstr>عملیات روی فیلدها  لازم به ذکر است که تمامی عملیات درج شده در این بخش به صورت لینک تعریف نشده است و با کلیک بر روی آن ، عملیات مورد نظر ، روی فیلد اعمال نمی گردد، لذا باید جهت انجام عملیات مورد نظر ، از کلیدهای کمکی تعریف شده استفاده نمود. </vt:lpstr>
      <vt:lpstr>                     درج فیلد/ فیلد فرعی  برخی از مشخصات یک مدرک ممکن است دارای اطلاعات متفاوت اما از یک سنخ باشند. در این صورت در این صورت اطلاعات باید در فیلدهای مشابه وارد و فیلد مورد نظر تکرار شود. تکرارپذیری فیلدها شامل فیلدها و زیر فیلدها می شود. برای مثال در فیلد شناسه موضوعی ممکن است چند موضوع برای مدرک در نظر گرفته شده باشد. همچنین یک کتاب ممکن است دارای دو محل نشر و دو ناشر متفاوت باشد. جهت تکرار کردن فیلد مورد نظر ، نشانگر موس را روی فیلد اصلی قرار داده و از بخش عملیات فیلد      ،گزینه درج فیلد یا کلیدهای میانبر Alt + n را انتخاب کنید و برای تکرار پذیر ساختن زیر فیلد ، نشانگر موس را روی فیلد فرعی مورد نظر قرارداده ، با استفاده از کلیدهای میانبر Alt + m زیر فیلد را تکرار نمایید .  لازم به ذکر است که فقط فیلدهایی تکرار می شوند که ماهیت تکرار پذیری داشته باشند و برای تکرار فیلد / زیر فیلد ، ابتدا باید مقداری در آنها وارد شود ، سپس از گزینه درج فیلد / زیر فیلد استفاده کرد.  حذف فیلد / زیر فیلد  جهت حذف فیلد ، نشانگر موس را روی فیلد اصلی مورد نظر قرار داده و از بخش عملیات فیلد      ، گزینه حذف فیلد یا کلیدهای میانبر Crtrl + L را انتخاب کنید . جهت حذف اطلاعات فیلد فرعی ، نشانگر موس را روی فیلد فرعی قرارداده و با استفاده از کلیدهای میانبر Shift + Ctrl+L اطلاعات فیلد فرعی را حذف نمایید .                </vt:lpstr>
      <vt:lpstr>            تغییر ترتیب فیدها / فیلدهای فرعی  بعد از درج فیلد / فیلد فرعی می توان ترتیب نمایش آنها را تغییر داد . جهت تغییر ترتیب نمایش فیلد مورد نظر ، نشانگر موس را روی فیلد مورد نظر قرار داده از بخش عملیات فیلد      ، گزینه " بالا بردن فیلد / پایین بردن فیلد " را انتخاب کنید . جهت تغییر ترتیب نمایش فیلد فرعی ، نشانگر موس را روی فیلد فرعی قرارداده ، از کلیدهای میانبر Shift + up برای بالا بردن و از Shift+ down برای بالابردن فیلد و از Shift+ down برای پایین بردن فیلد استفاده کنید . جهت تغییر ترتیب نمایش فیلد فرعی ، نشانگر موس را رئی فیلد فرعی قرارداده ، از کلیدهای میانبر Shift+Ctrl+up برای بالا بردن فیلد و از Shift+ Ctrl+down برای پایین بردن فیلد استفاده نمایید .  لازم به ذکر است که تغییر ترتیب فیلدها / فیلدهای فرعی فقط برای فیلدها / فیلدهای فرعی تکرار شده امکان پذیر بوده و تنها امکان جابجایی فیلدها یا تگ یکسان وجود دارد همچنین توجه نمایید که امکان جابجایی ترتیب نمایش فیلدهای فرعی مرتبط با بانک های دیگر وجود ندارد و اطلاعات فیلدها بر اساس ترتیب تعیین شده در فرمت خروجی نمایش داده می شوند .  درج حرف مجازی  از این گزینه برای تغییر نگارش های زبان فارسی استفاده می شود ، در واقع گزینه " درج حرف مجازی " بیشتر در بخش نشانه کاتر فیلد رده و تبدیل کارکتر ( ه ) به ( هـ ) استفاده می شود .  درج نیم فاصله  اگر بخواهید در یک فیلد ، بین دو کلمه از نیم فاصله استفاده نمایید ، باید نشانگر موس را بین دو واژه مورد نظر قرار داده ، از بخش عملیات فیلد      ، گزینه " درج نیم فاصله " یا کلیدهای Shift+Ctrl+2 را انتخاب نمایید . </vt:lpstr>
      <vt:lpstr>            حذف و درج یونی کد  این گزینه برای فیلدهایی که به صورت حرفی / عددی ( مانند فیلد شماره مدرک یا رده ) وارد می شوند ، کاربرد دارد و هنگام جستجو و آماده سازی استفاده می شود . جهت درج یونی کد از چپ به راست ، از بخش عملیات فیلد     ، گزینه " درج یونی کد از چپ به راست " یا کلیدهای کمکی Shift+Ctrl+f را انتخاب کنید . جهت رفع مشکل نمایش اطلاعات فیلدهای حرفی / عددی می توانید از بخش عملیات فیلد       گزینه درج یونی کد از چپ به راست " یا کلیدهای کمکی Shift+Ctrl+y را انتخاب کنید . جهت حذف یونی کد ، از بخش عملیات فیلد      ، گزینه حذف یونی کد " با کلیدهای Shift+Ctrl+j را انتخاب کنید.   باز کردن لیست مقادیر  در فیلدهای داری جدول ثابت مانند زبان ، می توانید با استفاده از کلیدهای میانبر Ctrl+ Enter جدول ثابت را مشاهده نمایید .   دیدن / ندیدن نشانگر جهت درج نشانگر مربوط به هر فیلد استفاد می شود. جهت درج نشانگر ، از بخش عملیات فیلد      ، گزینه " دیدن / ندیدن نشانگر " یا کلیدهای Shift+Ctrl+i را انتخاب کنید . زیر فیلد بعدی / قبلی  جهت رفتن به زیر فیلد بعدی یا قبلی ، از بخش عملیات فیلد     ، گزینه " زیر فیلد بعدی یا زیر قیلد قبلی " را انتخاب کنید همچنین می توانید از کلیدهای میانبر Enter برای رفتن به زیر فیلد بعدی و از Shift+ Enter برای رفتن به زیر فیلد قبلی استفاده کنید.    </vt:lpstr>
      <vt:lpstr>عملیات روی کاربرگه  </vt:lpstr>
      <vt:lpstr>               ذخیره  پس از ورود اطلاعات فیلدهای مورد نظر در کاربرگه ، از بخش عملیات ، " ذخیره " یا کلیدهای میانبر Ctrl+F2 را انتخاب کنید.  ذخیره و بستن  پس از ورود اطلاعات فیلدهای مورد نظر در کاربرگه ، از بخش عملیات ، " ذخیره و بستن " یا کلیدهایی میانبر Ctrl+F3 را انتخاب کنید .  ذخیره و جدید  پس از ورود اطلاعات فیلدهای مورد نظر در کاربرگه از بخش عملیات ، " ذخیره و بستن " یا کیلدهای میانبر Cutral+F3 را انتخاب کنید .  ذخیره و جدید  پس از ورود اطلاعات فیلدهای مورد نظر در کاربرگه ، اگر بخواهید کاربرگه را ذخیره کرده و کاربگه جدیدی باز نمایید ، از بخش عملیات گزینه ذخیره و جدید " یا کلیدهای میانبر Ctrl+ Shift+s را انتخاب نمایید. رکورد جدید  برای ورود اطلاعات رکورد جدید ، گزینه " رکورد جدید " را از بخش عملیات انتخاب کنید یا از کلیدهای میانبر Ctrl+Shift+g استفاده نمایید. </vt:lpstr>
      <vt:lpstr>     درج ثبت  این بخش شامل درج مشخصات نسخه های فیزیکی مدارک (شامل ثبت ، شماره نسخه و جلد ، محل نگهداری ، شناسه بازیابی و ... ) تعیین مالکیت آنها می باشد. جهت اضافه نمودن موجودی به رکورد از بخش عملیات گزینه " درج ثبت " با کلیدهای میانبر   را انتخاب کنید . Ctrl+Shift+F9 را انتخاب کنید .  سپس در صفحه سیاهه موجودی روی آیکون ایجاد     کلیک کرده ، اطلاعات ثبت را در فیلدهای مورد نظر وارد نموده و روی کلید ذخیره کلیک کنید . جهت آشنایی بیشتر با بخش های مختلف کاربرگه موجودی و آشنایی با کارکردهای هر یک از آنها به بخش " موجودی " مراجعه کنید لازم به ذکر است که جهت درج ثبت ، حتماًباید رکورد ذخیره شده باشد. </vt:lpstr>
      <vt:lpstr>                نمایش رکورد  جهت مشاهده اطلاعات کاربرگه ،از بخش عملیات کاربرگه گزینه " نمایش رکورد " یا کلیدهای میانبر Ctrl+F6 را انتخاب کنید . اطلاعات موجود در کاربرگه ، بر اساس فرمت خروجی تعریف شده نمایش داده می شود.  لازم به ذکر است که جهت نمایش اطلاعات یک رکورد جدید ، ابتدا رکورد باید ذخیره شود و هنگام نمایش رکورد ، فقط اطلاعاتی نشان داده خواهد شد که قبل از ذخیره رکورد ، در فیلدها ورود اطلاعات شده باشند .  فهرست منابع  در این بخش با انتخاب یک رکورد اطلاعاتی امکان مشاهده فهرست منابع دیجیتال وجود دارد. همچنین امکان افزودن یک منبع دیجیتال به رکورد انتخابی نیز فراهم است لازم به ذکر است که قبل از افزودن منبع به رکورد حتماً باید رکورد ذخیره شود. </vt:lpstr>
      <vt:lpstr>            خالی کردن کاربرگه اگر به اطلاعات کاربرگه نیاز نداشته باشید ، می توانید تمامی اطلاعات کاربرگه را پاک نماید . خالی کردن کاربرگه بیشتر برای حفظ شماره شناسایی رکورد استفاده می شود. جهت خالی کردن کاربرگه ، از بخش عملیات ، گرینه " خالی کردن کاربرگه "  یا از کلیدهای میانبرCtrl+Alt+l را انتخاب کنید .  لازم به ذکر است که فیلدهایی مانند شناسه گر رکورد ، که به صورت پیش فرض یا سیستمی پر می شوند با انتخاب گزینه " خالی کردن رکورد " پاک نمی شوند .  کپی اطلاعات از کاربرگه در حافظه / گپی اطلاعات از حافظه در کاربرگه  هنگام ورود اطلاعات یک مدرک در کاربرگه ، به دلیل تشابه اطلاعات فیلدهای آن با مدارک دیگر ، امکان کپی اطلاعات یک مدرک در کاربرگه دیگر وجود دارد . جهت کپی اطلاعات از کاربرگه در حافظه ، از بخش عملیات ، گزینه " کپی اطلاعات از کاربرگه در حافظه " یا کلیدهای میانبر Ctrl+Shift+c را انتخاب کنید ، اطلاعات کابرگه در حافظه ذخیره خواهند شد . سپس جهت کپی اطلاعات از حافظه در کاربرگه ، رکورد جدیدی ایجاد کرده و از بخش عملیات ، گزینه " کپی اطلاعات از حافظه در کاربرگه " یا کلیدهای میانبر Ctrl+Shift+p را انتخاب کنید ، با تایید پیغام نمایش داده شده ، اطلاعات از حافظه در کاربرگه یک فرآیند است و یکی بدون دیگری کاربردی ندارد.    </vt:lpstr>
      <vt:lpstr>نشانه گذاری رکورد ( نقطه گذاری خودکار عناصر کتابشناختی در هنگام ورود اطلاعات )  پس از وارد کردن اطلاعات در فیلدها ، امکان درج خودکار علائم و نشانه ها برا اساس قوانین ISBDدر سیستم وجود دارد. نشانه گذاری رکورد ، قواعد نقطه گذاری و فاصله های لازم میان اجزاء کتابشناختی را روی کاربرگه اعمال می کند . به عنوان مثال علامت ممیز( / ) را قبل از نام پدیدآور و یا نقطه ( . ) را در انتهای اطلاعات تاریخ نشر و بخش و غیره درج می کند. لازم به ذکر است که پس از نشانه گذاری ، حتماً باید رکورد ذخیره شود . جهت نشانه گذاری رکورد ، اطلاعات مورد نظر خورد را در فیلدها وارد کرده ، از بخش عملیات ، گزینه " نشانه گذاری رکورد " یا کلید میانبر Ctrl+Shift+e را انتخاب کنید .  لازم به ذکر است که نشانه گذاری رکورد فقط یکبار روی فیلدهایی صورت می گیرد که علائم آن در قسمت مدیریت مارک ، بخش تعریف فیلد مشخص شده باشد.   </vt:lpstr>
      <vt:lpstr>          بلوک بعدی / بلوک قبلی جهت رفتن به لوک بعدی ، از بخش عملیات گزینه " بلوک بعدی " یا کلیدهای میانبر Shift+pgup را انتخاب کنید. همچنین برای رفتن به بلوک قبلی ، از بخش عملیات کاربرگه ، گزینه " بلوک قبلی " یا کلدهای میانبر Shift+Pgdown را انتخاب کنید. تغییرکاربرگه در سیستم این امکان وجود دارد که کاربر بتواند اطلاعات یک نوع ماده را در قالب کاربرگه های مختلف مشاهده نموده و ویرایش های لازم را روی فیلدها اعمال کند . در صورتی که شما به کاربرگه های دیگری نیز دسترسی داشته باشید می توانید کاربرگه ورود اطلاعات خود را تغییر دهید. در این حالت اطلاعات در قالب کاربرگه انتخابی نشان داده می شود . لازم به ذکر است که با تغییر کاربرگه ، اطلاعات فیلدهایی که در کاربرگه جاری وجود ندارد ، حذف نخواهند شد. جهت تغییر کاربرگه از بخش عملیات ، گزینه تغییر کاربرگه یا کلیدهای میانبر Ctrl+y را انتخاب کرده و در صفحه لیست کابرگه ها ، روی آیکون     مقابل کاربرگه مورد نظر ، کلیک نمایید.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کارگاه آموزش فهرست نویسی</dc:title>
  <dc:creator>Azar Norollah Zadeh</dc:creator>
  <cp:lastModifiedBy>f</cp:lastModifiedBy>
  <cp:revision>97</cp:revision>
  <dcterms:created xsi:type="dcterms:W3CDTF">2023-12-24T05:22:50Z</dcterms:created>
  <dcterms:modified xsi:type="dcterms:W3CDTF">2024-01-07T06:14:42Z</dcterms:modified>
</cp:coreProperties>
</file>